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Burchell" initials="GB" lastIdx="7" clrIdx="0">
    <p:extLst>
      <p:ext uri="{19B8F6BF-5375-455C-9EA6-DF929625EA0E}">
        <p15:presenceInfo xmlns:p15="http://schemas.microsoft.com/office/powerpoint/2012/main" userId="9e3a987503e271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8B05571-E51B-4E83-8C8C-9C1D4A663414}" type="datetimeFigureOut">
              <a:rPr lang="en-AU" smtClean="0"/>
              <a:t>22/01/2018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48942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B05571-E51B-4E83-8C8C-9C1D4A663414}" type="datetimeFigureOut">
              <a:rPr lang="en-AU" smtClean="0"/>
              <a:t>22/01/2018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24031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B05571-E51B-4E83-8C8C-9C1D4A663414}" type="datetimeFigureOut">
              <a:rPr lang="en-AU" smtClean="0"/>
              <a:t>22/01/2018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10535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B05571-E51B-4E83-8C8C-9C1D4A663414}" type="datetimeFigureOut">
              <a:rPr lang="en-AU" smtClean="0"/>
              <a:t>22/01/2018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11008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05571-E51B-4E83-8C8C-9C1D4A663414}" type="datetimeFigureOut">
              <a:rPr lang="en-AU" smtClean="0"/>
              <a:t>22/01/2018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304665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8B05571-E51B-4E83-8C8C-9C1D4A663414}" type="datetimeFigureOut">
              <a:rPr lang="en-AU" smtClean="0"/>
              <a:t>22/01/2018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427870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8B05571-E51B-4E83-8C8C-9C1D4A663414}" type="datetimeFigureOut">
              <a:rPr lang="en-AU" smtClean="0"/>
              <a:t>22/01/2018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386768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8B05571-E51B-4E83-8C8C-9C1D4A663414}" type="datetimeFigureOut">
              <a:rPr lang="en-AU" smtClean="0"/>
              <a:t>22/01/2018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4268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05571-E51B-4E83-8C8C-9C1D4A663414}" type="datetimeFigureOut">
              <a:rPr lang="en-AU" smtClean="0"/>
              <a:t>22/01/2018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191626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05571-E51B-4E83-8C8C-9C1D4A663414}" type="datetimeFigureOut">
              <a:rPr lang="en-AU" smtClean="0"/>
              <a:t>22/01/2018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36774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05571-E51B-4E83-8C8C-9C1D4A663414}" type="datetimeFigureOut">
              <a:rPr lang="en-AU" smtClean="0"/>
              <a:t>22/01/2018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F46661B-C542-4C10-9F91-C43A30A4037E}" type="slidenum">
              <a:rPr lang="en-AU" smtClean="0"/>
              <a:t>‹#›</a:t>
            </a:fld>
            <a:endParaRPr lang="en-AU"/>
          </a:p>
        </p:txBody>
      </p:sp>
    </p:spTree>
    <p:extLst>
      <p:ext uri="{BB962C8B-B14F-4D97-AF65-F5344CB8AC3E}">
        <p14:creationId xmlns:p14="http://schemas.microsoft.com/office/powerpoint/2010/main" val="267553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05571-E51B-4E83-8C8C-9C1D4A663414}" type="datetimeFigureOut">
              <a:rPr lang="en-AU" smtClean="0"/>
              <a:t>22/01/2018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6661B-C542-4C10-9F91-C43A30A4037E}" type="slidenum">
              <a:rPr lang="en-AU" smtClean="0"/>
              <a:t>‹#›</a:t>
            </a:fld>
            <a:endParaRPr lang="en-AU"/>
          </a:p>
        </p:txBody>
      </p:sp>
    </p:spTree>
    <p:extLst>
      <p:ext uri="{BB962C8B-B14F-4D97-AF65-F5344CB8AC3E}">
        <p14:creationId xmlns:p14="http://schemas.microsoft.com/office/powerpoint/2010/main" val="175161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hyperlink" Target="http://home.howstuffworks.com/refrigerator.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ence.howstuffworks.com/gas-substance-info.htm" TargetMode="External"/><Relationship Id="rId2" Type="http://schemas.openxmlformats.org/officeDocument/2006/relationships/hyperlink" Target="http://science.howstuffworks.com/liquid-info.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2590361"/>
            <a:ext cx="7854696" cy="3368816"/>
          </a:xfrm>
        </p:spPr>
        <p:txBody>
          <a:bodyPr>
            <a:normAutofit/>
          </a:bodyPr>
          <a:lstStyle/>
          <a:p>
            <a:r>
              <a:rPr lang="en-AU" sz="4000" dirty="0"/>
              <a:t>AIR CONDITIONING </a:t>
            </a:r>
            <a:r>
              <a:rPr lang="en-AU" sz="4000" dirty="0" smtClean="0"/>
              <a:t>CLEANING</a:t>
            </a:r>
          </a:p>
          <a:p>
            <a:r>
              <a:rPr lang="en-AU" b="1" dirty="0" smtClean="0"/>
              <a:t>Split </a:t>
            </a:r>
            <a:r>
              <a:rPr lang="en-AU" b="1" dirty="0"/>
              <a:t>systems</a:t>
            </a:r>
          </a:p>
          <a:p>
            <a:r>
              <a:rPr lang="en-AU" b="1" dirty="0"/>
              <a:t>Ducted</a:t>
            </a:r>
          </a:p>
          <a:p>
            <a:r>
              <a:rPr lang="en-AU" b="1" dirty="0"/>
              <a:t>In window units</a:t>
            </a:r>
            <a:endParaRPr lang="en-AU" dirty="0"/>
          </a:p>
          <a:p>
            <a:r>
              <a:rPr lang="en-AU" b="1" dirty="0"/>
              <a:t>HVACR</a:t>
            </a:r>
          </a:p>
          <a:p>
            <a:r>
              <a:rPr lang="en-AU" b="1" dirty="0"/>
              <a:t>Refrigerators</a:t>
            </a:r>
          </a:p>
          <a:p>
            <a:endParaRPr lang="en-AU" sz="4000" b="1" dirty="0"/>
          </a:p>
        </p:txBody>
      </p:sp>
      <p:pic>
        <p:nvPicPr>
          <p:cNvPr id="4" name="Picture 3"/>
          <p:cNvPicPr>
            <a:picLocks noChangeAspect="1"/>
          </p:cNvPicPr>
          <p:nvPr/>
        </p:nvPicPr>
        <p:blipFill>
          <a:blip r:embed="rId2"/>
          <a:stretch>
            <a:fillRect/>
          </a:stretch>
        </p:blipFill>
        <p:spPr>
          <a:xfrm>
            <a:off x="3546007" y="542200"/>
            <a:ext cx="4877481" cy="2048161"/>
          </a:xfrm>
          <a:prstGeom prst="rect">
            <a:avLst/>
          </a:prstGeom>
        </p:spPr>
      </p:pic>
    </p:spTree>
    <p:extLst>
      <p:ext uri="{BB962C8B-B14F-4D97-AF65-F5344CB8AC3E}">
        <p14:creationId xmlns:p14="http://schemas.microsoft.com/office/powerpoint/2010/main" val="1137523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3864"/>
          </a:xfrm>
        </p:spPr>
        <p:txBody>
          <a:bodyPr>
            <a:noAutofit/>
          </a:bodyPr>
          <a:lstStyle/>
          <a:p>
            <a:pPr algn="ctr"/>
            <a:r>
              <a:rPr lang="en-AU" b="1" dirty="0"/>
              <a:t>What reduces the efficiency of an Air Con?</a:t>
            </a:r>
          </a:p>
        </p:txBody>
      </p:sp>
      <p:sp>
        <p:nvSpPr>
          <p:cNvPr id="3" name="Content Placeholder 2"/>
          <p:cNvSpPr>
            <a:spLocks noGrp="1"/>
          </p:cNvSpPr>
          <p:nvPr>
            <p:ph idx="1"/>
          </p:nvPr>
        </p:nvSpPr>
        <p:spPr>
          <a:xfrm>
            <a:off x="1991544" y="3748350"/>
            <a:ext cx="8229600" cy="2088232"/>
          </a:xfrm>
        </p:spPr>
        <p:txBody>
          <a:bodyPr>
            <a:normAutofit fontScale="92500"/>
          </a:bodyPr>
          <a:lstStyle/>
          <a:p>
            <a:r>
              <a:rPr lang="en-AU" dirty="0" smtClean="0"/>
              <a:t>Over time, the moisture from the air-con unit attracts mould, dirt germs and bacteria</a:t>
            </a:r>
          </a:p>
          <a:p>
            <a:r>
              <a:rPr lang="en-AU" dirty="0" smtClean="0"/>
              <a:t>This build up reduces the exposed areas on the coil used for cooling and restricts airflow, meaning the motors have to work harder to deliver the desired temperature.</a:t>
            </a:r>
          </a:p>
          <a:p>
            <a:pPr>
              <a:buNone/>
            </a:pPr>
            <a:endParaRPr lang="en-AU" dirty="0" smtClean="0"/>
          </a:p>
          <a:p>
            <a:pPr algn="ctr"/>
            <a:endParaRPr lang="en-AU" dirty="0" smtClean="0"/>
          </a:p>
          <a:p>
            <a:endParaRPr lang="en-AU" dirty="0"/>
          </a:p>
        </p:txBody>
      </p:sp>
      <p:pic>
        <p:nvPicPr>
          <p:cNvPr id="8199" name="Picture 7"/>
          <p:cNvPicPr>
            <a:picLocks noChangeAspect="1" noChangeArrowheads="1"/>
          </p:cNvPicPr>
          <p:nvPr/>
        </p:nvPicPr>
        <p:blipFill>
          <a:blip r:embed="rId2" cstate="print"/>
          <a:srcRect/>
          <a:stretch>
            <a:fillRect/>
          </a:stretch>
        </p:blipFill>
        <p:spPr bwMode="auto">
          <a:xfrm>
            <a:off x="5875785" y="1419712"/>
            <a:ext cx="4368063" cy="2034147"/>
          </a:xfrm>
          <a:prstGeom prst="rect">
            <a:avLst/>
          </a:prstGeom>
          <a:noFill/>
          <a:ln w="9525">
            <a:noFill/>
            <a:miter lim="800000"/>
            <a:headEnd/>
            <a:tailEnd/>
          </a:ln>
        </p:spPr>
      </p:pic>
      <p:pic>
        <p:nvPicPr>
          <p:cNvPr id="8201" name="Picture 9" descr="http://www.qelectrics.com.au/Images/Air%20Conditioning%20Images/Split_System_Cleaning_Padstow.jpg"/>
          <p:cNvPicPr>
            <a:picLocks noChangeAspect="1" noChangeArrowheads="1"/>
          </p:cNvPicPr>
          <p:nvPr/>
        </p:nvPicPr>
        <p:blipFill>
          <a:blip r:embed="rId3" cstate="print"/>
          <a:srcRect/>
          <a:stretch>
            <a:fillRect/>
          </a:stretch>
        </p:blipFill>
        <p:spPr bwMode="auto">
          <a:xfrm>
            <a:off x="2063552" y="1419711"/>
            <a:ext cx="3429000" cy="2017018"/>
          </a:xfrm>
          <a:prstGeom prst="rect">
            <a:avLst/>
          </a:prstGeom>
          <a:noFill/>
        </p:spPr>
      </p:pic>
    </p:spTree>
    <p:extLst>
      <p:ext uri="{BB962C8B-B14F-4D97-AF65-F5344CB8AC3E}">
        <p14:creationId xmlns:p14="http://schemas.microsoft.com/office/powerpoint/2010/main" val="68108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548680"/>
            <a:ext cx="8229600" cy="590309"/>
          </a:xfrm>
        </p:spPr>
        <p:txBody>
          <a:bodyPr>
            <a:noAutofit/>
          </a:bodyPr>
          <a:lstStyle/>
          <a:p>
            <a:pPr algn="ctr"/>
            <a:r>
              <a:rPr lang="en-AU" sz="4000" b="1" dirty="0"/>
              <a:t>Benefits of an Air Conditioner Clean</a:t>
            </a:r>
          </a:p>
        </p:txBody>
      </p:sp>
      <p:sp>
        <p:nvSpPr>
          <p:cNvPr id="3" name="Content Placeholder 2"/>
          <p:cNvSpPr>
            <a:spLocks noGrp="1"/>
          </p:cNvSpPr>
          <p:nvPr>
            <p:ph idx="1"/>
          </p:nvPr>
        </p:nvSpPr>
        <p:spPr>
          <a:xfrm>
            <a:off x="1981200" y="1237652"/>
            <a:ext cx="5398168" cy="3671231"/>
          </a:xfrm>
        </p:spPr>
        <p:txBody>
          <a:bodyPr>
            <a:normAutofit fontScale="92500" lnSpcReduction="10000"/>
          </a:bodyPr>
          <a:lstStyle/>
          <a:p>
            <a:r>
              <a:rPr lang="en-AU" sz="2300" dirty="0" smtClean="0"/>
              <a:t>Cleaner and fresher air</a:t>
            </a:r>
          </a:p>
          <a:p>
            <a:pPr lvl="0"/>
            <a:r>
              <a:rPr lang="en-AU" sz="2300" dirty="0" smtClean="0"/>
              <a:t>Improve air quality by removing allergens which are blown through your home</a:t>
            </a:r>
          </a:p>
          <a:p>
            <a:r>
              <a:rPr lang="en-AU" sz="2300" dirty="0" smtClean="0"/>
              <a:t>Saves up to 22% on electricity cost of  the running cost of the unit</a:t>
            </a:r>
          </a:p>
          <a:p>
            <a:r>
              <a:rPr lang="en-AU" sz="2300" b="1" i="1" u="sng" dirty="0" smtClean="0"/>
              <a:t>Improve airflow which means more effective cooling or heating</a:t>
            </a:r>
            <a:r>
              <a:rPr lang="en-AU" sz="2300" dirty="0" smtClean="0"/>
              <a:t>.</a:t>
            </a:r>
          </a:p>
          <a:p>
            <a:r>
              <a:rPr lang="en-AU" sz="2300" dirty="0" smtClean="0"/>
              <a:t>Reduced maintenance of the machine</a:t>
            </a:r>
          </a:p>
          <a:p>
            <a:pPr lvl="0"/>
            <a:r>
              <a:rPr lang="en-AU" sz="2300" dirty="0" smtClean="0"/>
              <a:t>Extends the life of your air conditioner filter</a:t>
            </a:r>
          </a:p>
          <a:p>
            <a:pPr lvl="0"/>
            <a:r>
              <a:rPr lang="en-AU" sz="2300" dirty="0" smtClean="0"/>
              <a:t>The cleaning will last for 3-6 months (</a:t>
            </a:r>
            <a:r>
              <a:rPr lang="en-AU" sz="2300" dirty="0" err="1" smtClean="0"/>
              <a:t>EcoProtect</a:t>
            </a:r>
            <a:r>
              <a:rPr lang="en-AU" sz="2300" dirty="0" smtClean="0"/>
              <a:t>, 24 months)</a:t>
            </a:r>
          </a:p>
          <a:p>
            <a:pPr>
              <a:buNone/>
            </a:pPr>
            <a:endParaRPr lang="en-AU" dirty="0" smtClean="0"/>
          </a:p>
          <a:p>
            <a:endParaRPr lang="en-AU" dirty="0"/>
          </a:p>
        </p:txBody>
      </p:sp>
      <p:pic>
        <p:nvPicPr>
          <p:cNvPr id="6" name="Picture 5" descr="\\Electrodry-sbs\Users\morrisl\My Documents\My Pictures\Air Con\dirty air con BEF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124" y="1379935"/>
            <a:ext cx="2664296" cy="1800200"/>
          </a:xfrm>
          <a:prstGeom prst="rect">
            <a:avLst/>
          </a:prstGeom>
          <a:noFill/>
          <a:ln>
            <a:noFill/>
          </a:ln>
        </p:spPr>
      </p:pic>
      <p:pic>
        <p:nvPicPr>
          <p:cNvPr id="7" name="Picture 6" descr="\\Electrodry-sbs\Users\morrisl\My Documents\My Pictures\Air Con\Clean air con - AF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061" y="3618123"/>
            <a:ext cx="2664296" cy="1800200"/>
          </a:xfrm>
          <a:prstGeom prst="rect">
            <a:avLst/>
          </a:prstGeom>
          <a:noFill/>
          <a:ln>
            <a:noFill/>
          </a:ln>
        </p:spPr>
      </p:pic>
      <p:sp>
        <p:nvSpPr>
          <p:cNvPr id="8" name="Title 1"/>
          <p:cNvSpPr txBox="1">
            <a:spLocks/>
          </p:cNvSpPr>
          <p:nvPr/>
        </p:nvSpPr>
        <p:spPr>
          <a:xfrm>
            <a:off x="7660967" y="1135098"/>
            <a:ext cx="3024336" cy="269069"/>
          </a:xfrm>
          <a:prstGeom prst="rect">
            <a:avLst/>
          </a:prstGeom>
        </p:spPr>
        <p:txBody>
          <a:bodyPr vert="horz" lIns="0" rIns="0" bIns="0" anchor="b">
            <a:noAutofit/>
          </a:bodyPr>
          <a:lstStyle/>
          <a:p>
            <a:pPr>
              <a:spcBef>
                <a:spcPct val="0"/>
              </a:spcBef>
              <a:defRPr/>
            </a:pPr>
            <a:r>
              <a:rPr lang="en-AU" sz="1600" b="1" dirty="0">
                <a:latin typeface="+mj-lt"/>
                <a:ea typeface="+mj-ea"/>
                <a:cs typeface="+mj-cs"/>
              </a:rPr>
              <a:t>Before</a:t>
            </a:r>
          </a:p>
        </p:txBody>
      </p:sp>
      <p:sp>
        <p:nvSpPr>
          <p:cNvPr id="10" name="Title 1"/>
          <p:cNvSpPr txBox="1">
            <a:spLocks/>
          </p:cNvSpPr>
          <p:nvPr/>
        </p:nvSpPr>
        <p:spPr>
          <a:xfrm>
            <a:off x="7644926" y="3377177"/>
            <a:ext cx="3024336" cy="244608"/>
          </a:xfrm>
          <a:prstGeom prst="rect">
            <a:avLst/>
          </a:prstGeom>
        </p:spPr>
        <p:txBody>
          <a:bodyPr vert="horz" lIns="0" rIns="0" bIns="0" anchor="b">
            <a:noAutofit/>
          </a:bodyPr>
          <a:lstStyle/>
          <a:p>
            <a:pPr>
              <a:spcBef>
                <a:spcPct val="0"/>
              </a:spcBef>
              <a:defRPr/>
            </a:pPr>
            <a:r>
              <a:rPr lang="en-AU" sz="1600" b="1" dirty="0" smtClean="0">
                <a:latin typeface="+mj-lt"/>
                <a:ea typeface="+mj-ea"/>
                <a:cs typeface="+mj-cs"/>
              </a:rPr>
              <a:t>After</a:t>
            </a:r>
            <a:endParaRPr lang="en-AU" sz="1600" b="1" dirty="0">
              <a:latin typeface="+mj-lt"/>
              <a:ea typeface="+mj-ea"/>
              <a:cs typeface="+mj-cs"/>
            </a:endParaRPr>
          </a:p>
        </p:txBody>
      </p:sp>
    </p:spTree>
    <p:extLst>
      <p:ext uri="{BB962C8B-B14F-4D97-AF65-F5344CB8AC3E}">
        <p14:creationId xmlns:p14="http://schemas.microsoft.com/office/powerpoint/2010/main" val="349659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How do we save electricity?</a:t>
            </a:r>
            <a:endParaRPr lang="en-AU" b="1" dirty="0"/>
          </a:p>
        </p:txBody>
      </p:sp>
      <p:sp>
        <p:nvSpPr>
          <p:cNvPr id="3" name="Content Placeholder 2"/>
          <p:cNvSpPr>
            <a:spLocks noGrp="1"/>
          </p:cNvSpPr>
          <p:nvPr>
            <p:ph idx="1"/>
          </p:nvPr>
        </p:nvSpPr>
        <p:spPr/>
        <p:txBody>
          <a:bodyPr/>
          <a:lstStyle/>
          <a:p>
            <a:r>
              <a:rPr lang="en-AU" dirty="0" smtClean="0"/>
              <a:t>If an air con works more efficiently, it will bring a desired room to its desired temperature faster and the thermostat will turn the machine off.  </a:t>
            </a:r>
          </a:p>
          <a:p>
            <a:r>
              <a:rPr lang="en-AU" dirty="0" smtClean="0"/>
              <a:t>While the machine is off, it consumes less electricity.</a:t>
            </a:r>
          </a:p>
          <a:p>
            <a:r>
              <a:rPr lang="en-AU" dirty="0" smtClean="0"/>
              <a:t>With </a:t>
            </a:r>
            <a:r>
              <a:rPr lang="en-AU" dirty="0" err="1" smtClean="0"/>
              <a:t>EcoProtect</a:t>
            </a:r>
            <a:r>
              <a:rPr lang="en-AU" dirty="0" smtClean="0"/>
              <a:t>, it will continue to do this for longer than after a basic clean alone.</a:t>
            </a:r>
          </a:p>
          <a:p>
            <a:pPr>
              <a:buNone/>
            </a:pPr>
            <a:endParaRPr lang="en-AU" dirty="0"/>
          </a:p>
        </p:txBody>
      </p:sp>
    </p:spTree>
    <p:extLst>
      <p:ext uri="{BB962C8B-B14F-4D97-AF65-F5344CB8AC3E}">
        <p14:creationId xmlns:p14="http://schemas.microsoft.com/office/powerpoint/2010/main" val="72496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Benefits of </a:t>
            </a:r>
            <a:r>
              <a:rPr lang="en-AU" b="1" dirty="0" err="1" smtClean="0"/>
              <a:t>EcoProtect</a:t>
            </a:r>
            <a:endParaRPr lang="en-AU" b="1" dirty="0"/>
          </a:p>
        </p:txBody>
      </p:sp>
      <p:sp>
        <p:nvSpPr>
          <p:cNvPr id="3" name="Content Placeholder 2"/>
          <p:cNvSpPr>
            <a:spLocks noGrp="1"/>
          </p:cNvSpPr>
          <p:nvPr>
            <p:ph idx="1"/>
          </p:nvPr>
        </p:nvSpPr>
        <p:spPr/>
        <p:txBody>
          <a:bodyPr>
            <a:normAutofit/>
          </a:bodyPr>
          <a:lstStyle/>
          <a:p>
            <a:r>
              <a:rPr lang="en-AU" b="1" u="sng" dirty="0"/>
              <a:t>Cleaning your air con is good but </a:t>
            </a:r>
            <a:r>
              <a:rPr lang="en-AU" b="1" u="sng" dirty="0" err="1"/>
              <a:t>EcoProtecting</a:t>
            </a:r>
            <a:r>
              <a:rPr lang="en-AU" b="1" u="sng" dirty="0"/>
              <a:t> your Air con is </a:t>
            </a:r>
            <a:r>
              <a:rPr lang="en-AU" b="1" u="sng" dirty="0" smtClean="0"/>
              <a:t>BEST</a:t>
            </a:r>
          </a:p>
          <a:p>
            <a:r>
              <a:rPr lang="en-AU" dirty="0" smtClean="0"/>
              <a:t>With a clean alone, needs to be done every 3-6 months.  With </a:t>
            </a:r>
            <a:r>
              <a:rPr lang="en-AU" dirty="0" err="1" smtClean="0"/>
              <a:t>EcoProtect</a:t>
            </a:r>
            <a:r>
              <a:rPr lang="en-AU" dirty="0" smtClean="0"/>
              <a:t> it will last up to 24 months or 2 years</a:t>
            </a:r>
          </a:p>
          <a:p>
            <a:r>
              <a:rPr lang="en-AU" dirty="0" smtClean="0"/>
              <a:t>Depending on how much the unit is used, cleaning and </a:t>
            </a:r>
            <a:r>
              <a:rPr lang="en-AU" dirty="0" err="1" smtClean="0"/>
              <a:t>EcoProtecting</a:t>
            </a:r>
            <a:r>
              <a:rPr lang="en-AU" dirty="0" smtClean="0"/>
              <a:t> is ideally done every 12 months</a:t>
            </a:r>
            <a:endParaRPr lang="en-AU" dirty="0"/>
          </a:p>
          <a:p>
            <a:r>
              <a:rPr lang="en-AU" dirty="0" err="1"/>
              <a:t>EcoProtector</a:t>
            </a:r>
            <a:r>
              <a:rPr lang="en-AU" dirty="0"/>
              <a:t> is a hydrophilic (water loving) protector.   This means that when the gas passes through the evaporative coil and the moisture forms around the coil (condensation) the coil will simply clean itself</a:t>
            </a:r>
            <a:r>
              <a:rPr lang="en-AU" dirty="0" smtClean="0"/>
              <a:t>.</a:t>
            </a:r>
          </a:p>
          <a:p>
            <a:endParaRPr lang="en-AU" dirty="0"/>
          </a:p>
          <a:p>
            <a:endParaRPr lang="en-AU" dirty="0"/>
          </a:p>
        </p:txBody>
      </p:sp>
    </p:spTree>
    <p:extLst>
      <p:ext uri="{BB962C8B-B14F-4D97-AF65-F5344CB8AC3E}">
        <p14:creationId xmlns:p14="http://schemas.microsoft.com/office/powerpoint/2010/main" val="245026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Benefits of </a:t>
            </a:r>
            <a:r>
              <a:rPr lang="en-AU" b="1" dirty="0" err="1" smtClean="0"/>
              <a:t>EcoProtect</a:t>
            </a:r>
            <a:endParaRPr lang="en-AU" b="1" dirty="0"/>
          </a:p>
        </p:txBody>
      </p:sp>
      <p:sp>
        <p:nvSpPr>
          <p:cNvPr id="3" name="Content Placeholder 2"/>
          <p:cNvSpPr>
            <a:spLocks noGrp="1"/>
          </p:cNvSpPr>
          <p:nvPr>
            <p:ph idx="1"/>
          </p:nvPr>
        </p:nvSpPr>
        <p:spPr/>
        <p:txBody>
          <a:bodyPr>
            <a:normAutofit/>
          </a:bodyPr>
          <a:lstStyle/>
          <a:p>
            <a:r>
              <a:rPr lang="en-AU" dirty="0"/>
              <a:t>This layer is only 1Micron thick where some products that boast similar results are up to 1mm </a:t>
            </a:r>
            <a:r>
              <a:rPr lang="en-AU" dirty="0" smtClean="0"/>
              <a:t>thick</a:t>
            </a:r>
          </a:p>
          <a:p>
            <a:r>
              <a:rPr lang="en-AU" dirty="0" smtClean="0"/>
              <a:t>This </a:t>
            </a:r>
            <a:r>
              <a:rPr lang="en-AU" dirty="0"/>
              <a:t>layer allows the system to continue to clean itself</a:t>
            </a:r>
          </a:p>
          <a:p>
            <a:r>
              <a:rPr lang="en-AU" dirty="0" smtClean="0"/>
              <a:t>Hydrophilic </a:t>
            </a:r>
            <a:r>
              <a:rPr lang="en-AU" dirty="0"/>
              <a:t>properties keep the system cleaner longer.  This is where the biggest electrical savings are made</a:t>
            </a:r>
          </a:p>
          <a:p>
            <a:r>
              <a:rPr lang="en-AU" dirty="0" smtClean="0"/>
              <a:t>As </a:t>
            </a:r>
            <a:r>
              <a:rPr lang="en-AU" dirty="0"/>
              <a:t>the system keeps cleaning itself, the air delivered is cleaner and healthier for longer</a:t>
            </a:r>
          </a:p>
          <a:p>
            <a:r>
              <a:rPr lang="en-AU" dirty="0"/>
              <a:t>Further reduced maintenance of the machine</a:t>
            </a:r>
          </a:p>
          <a:p>
            <a:endParaRPr lang="en-AU" dirty="0"/>
          </a:p>
        </p:txBody>
      </p:sp>
    </p:spTree>
    <p:extLst>
      <p:ext uri="{BB962C8B-B14F-4D97-AF65-F5344CB8AC3E}">
        <p14:creationId xmlns:p14="http://schemas.microsoft.com/office/powerpoint/2010/main" val="1798077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AU" b="1" dirty="0" smtClean="0"/>
              <a:t>How to Clean Air con units</a:t>
            </a:r>
            <a:endParaRPr lang="en-AU" b="1" dirty="0"/>
          </a:p>
        </p:txBody>
      </p:sp>
      <p:sp>
        <p:nvSpPr>
          <p:cNvPr id="3" name="Content Placeholder 2"/>
          <p:cNvSpPr>
            <a:spLocks noGrp="1"/>
          </p:cNvSpPr>
          <p:nvPr>
            <p:ph idx="1"/>
          </p:nvPr>
        </p:nvSpPr>
        <p:spPr>
          <a:xfrm>
            <a:off x="1991544" y="1124744"/>
            <a:ext cx="4104456" cy="5472608"/>
          </a:xfrm>
        </p:spPr>
        <p:txBody>
          <a:bodyPr>
            <a:normAutofit/>
          </a:bodyPr>
          <a:lstStyle/>
          <a:p>
            <a:pPr>
              <a:buNone/>
            </a:pPr>
            <a:r>
              <a:rPr lang="en-AU" sz="3500" b="1" dirty="0"/>
              <a:t>Internal unit (evaporative)</a:t>
            </a:r>
          </a:p>
          <a:p>
            <a:r>
              <a:rPr lang="en-AU" sz="2600" b="1" dirty="0"/>
              <a:t>Inspection</a:t>
            </a:r>
          </a:p>
          <a:p>
            <a:pPr>
              <a:buNone/>
            </a:pPr>
            <a:r>
              <a:rPr lang="en-AU" sz="2600" dirty="0"/>
              <a:t>   -Set up drop sheet</a:t>
            </a:r>
          </a:p>
          <a:p>
            <a:pPr>
              <a:buNone/>
            </a:pPr>
            <a:r>
              <a:rPr lang="en-AU" sz="2600" dirty="0"/>
              <a:t>  -Safely set up ladder</a:t>
            </a:r>
          </a:p>
          <a:p>
            <a:pPr>
              <a:buNone/>
            </a:pPr>
            <a:r>
              <a:rPr lang="en-AU" sz="2600" dirty="0"/>
              <a:t>  -Open the access cover</a:t>
            </a:r>
          </a:p>
          <a:p>
            <a:pPr>
              <a:buNone/>
            </a:pPr>
            <a:r>
              <a:rPr lang="en-AU" sz="2600" dirty="0"/>
              <a:t>  -Show the customer the visible dirt and build-up</a:t>
            </a:r>
            <a:endParaRPr lang="en-AU" sz="2600" dirty="0" smtClean="0"/>
          </a:p>
          <a:p>
            <a:pPr>
              <a:buNone/>
            </a:pPr>
            <a:endParaRPr lang="en-AU" dirty="0" smtClean="0"/>
          </a:p>
          <a:p>
            <a:pPr>
              <a:buNone/>
            </a:pPr>
            <a:r>
              <a:rPr lang="en-AU" dirty="0" smtClean="0"/>
              <a:t>  </a:t>
            </a:r>
            <a:endParaRPr lang="en-AU" dirty="0"/>
          </a:p>
        </p:txBody>
      </p:sp>
      <p:pic>
        <p:nvPicPr>
          <p:cNvPr id="32783" name="Picture 15"/>
          <p:cNvPicPr>
            <a:picLocks noChangeAspect="1" noChangeArrowheads="1"/>
          </p:cNvPicPr>
          <p:nvPr/>
        </p:nvPicPr>
        <p:blipFill>
          <a:blip r:embed="rId2" cstate="print"/>
          <a:srcRect/>
          <a:stretch>
            <a:fillRect/>
          </a:stretch>
        </p:blipFill>
        <p:spPr bwMode="auto">
          <a:xfrm>
            <a:off x="6244453" y="3315216"/>
            <a:ext cx="4355976" cy="2186930"/>
          </a:xfrm>
          <a:prstGeom prst="rect">
            <a:avLst/>
          </a:prstGeom>
          <a:noFill/>
          <a:ln w="9525">
            <a:noFill/>
            <a:miter lim="800000"/>
            <a:headEnd/>
            <a:tailEnd/>
          </a:ln>
        </p:spPr>
      </p:pic>
      <p:pic>
        <p:nvPicPr>
          <p:cNvPr id="6" name="Picture 3" descr="U:\My Documents\ALL FOLDERS\Cool Rooms\Air cons\resized photos\scaffold set 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453" y="1178764"/>
            <a:ext cx="2650894" cy="199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13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How to Clean Air con units</a:t>
            </a:r>
            <a:endParaRPr lang="en-AU" dirty="0"/>
          </a:p>
        </p:txBody>
      </p:sp>
      <p:pic>
        <p:nvPicPr>
          <p:cNvPr id="4" name="Picture 13"/>
          <p:cNvPicPr>
            <a:picLocks noGrp="1" noChangeAspect="1" noChangeArrowheads="1"/>
          </p:cNvPicPr>
          <p:nvPr>
            <p:ph idx="1"/>
          </p:nvPr>
        </p:nvPicPr>
        <p:blipFill>
          <a:blip r:embed="rId2" cstate="print"/>
          <a:stretch>
            <a:fillRect/>
          </a:stretch>
        </p:blipFill>
        <p:spPr bwMode="auto">
          <a:xfrm>
            <a:off x="5716035" y="4249619"/>
            <a:ext cx="4038851" cy="1732626"/>
          </a:xfrm>
          <a:prstGeom prst="rect">
            <a:avLst/>
          </a:prstGeom>
          <a:noFill/>
          <a:ln w="9525">
            <a:noFill/>
            <a:miter lim="800000"/>
            <a:headEnd/>
            <a:tailEnd/>
          </a:ln>
        </p:spPr>
      </p:pic>
      <p:sp>
        <p:nvSpPr>
          <p:cNvPr id="5" name="TextBox 4"/>
          <p:cNvSpPr txBox="1"/>
          <p:nvPr/>
        </p:nvSpPr>
        <p:spPr>
          <a:xfrm>
            <a:off x="877349" y="1467113"/>
            <a:ext cx="4464496" cy="4616648"/>
          </a:xfrm>
          <a:prstGeom prst="rect">
            <a:avLst/>
          </a:prstGeom>
          <a:noFill/>
        </p:spPr>
        <p:txBody>
          <a:bodyPr wrap="square" rtlCol="0">
            <a:spAutoFit/>
          </a:bodyPr>
          <a:lstStyle/>
          <a:p>
            <a:r>
              <a:rPr lang="en-AU" sz="3200" b="1" dirty="0"/>
              <a:t>Internal unit (evaporative)</a:t>
            </a:r>
          </a:p>
          <a:p>
            <a:pPr lvl="1">
              <a:buFont typeface="Arial" pitchFamily="34" charset="0"/>
              <a:buChar char="•"/>
            </a:pPr>
            <a:r>
              <a:rPr lang="en-AU" sz="2400" dirty="0"/>
              <a:t>Take filters out</a:t>
            </a:r>
          </a:p>
          <a:p>
            <a:pPr lvl="1">
              <a:buFont typeface="Arial" pitchFamily="34" charset="0"/>
              <a:buChar char="•"/>
            </a:pPr>
            <a:r>
              <a:rPr lang="en-AU" sz="2400" dirty="0"/>
              <a:t>Use an anemometer to test the air flow and temperature while showing the customer.  </a:t>
            </a:r>
          </a:p>
          <a:p>
            <a:pPr lvl="1">
              <a:buFont typeface="Arial" pitchFamily="34" charset="0"/>
              <a:buChar char="•"/>
            </a:pPr>
            <a:r>
              <a:rPr lang="en-AU" sz="2400" dirty="0"/>
              <a:t>Record these figures in your own notes.  They don’t need to be left with the customer </a:t>
            </a:r>
            <a:r>
              <a:rPr lang="en-AU" sz="2800" dirty="0"/>
              <a:t>unless requested</a:t>
            </a:r>
          </a:p>
          <a:p>
            <a:pPr>
              <a:buNone/>
            </a:pPr>
            <a:endParaRPr lang="en-AU" sz="3400" dirty="0"/>
          </a:p>
        </p:txBody>
      </p:sp>
      <p:pic>
        <p:nvPicPr>
          <p:cNvPr id="6" name="Picture 2" descr="U:\My Documents\ALL FOLDERS\Cool Rooms\Air cons\resized photos\split dirty f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035" y="1467113"/>
            <a:ext cx="3528392" cy="264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10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10126" y="692150"/>
            <a:ext cx="6510010" cy="5632450"/>
          </a:xfrm>
        </p:spPr>
        <p:txBody>
          <a:bodyPr>
            <a:normAutofit/>
          </a:bodyPr>
          <a:lstStyle/>
          <a:p>
            <a:r>
              <a:rPr lang="en-AU" b="1" dirty="0" smtClean="0"/>
              <a:t>Isolate </a:t>
            </a:r>
            <a:r>
              <a:rPr lang="en-AU" b="1" dirty="0"/>
              <a:t>Power</a:t>
            </a:r>
          </a:p>
          <a:p>
            <a:pPr>
              <a:buFont typeface="Arial" pitchFamily="34" charset="0"/>
              <a:buChar char="•"/>
            </a:pPr>
            <a:r>
              <a:rPr lang="en-AU" dirty="0">
                <a:solidFill>
                  <a:srgbClr val="FF0000"/>
                </a:solidFill>
              </a:rPr>
              <a:t>Work is not to be completed while machine is live</a:t>
            </a:r>
          </a:p>
          <a:p>
            <a:pPr>
              <a:buFont typeface="Arial" pitchFamily="34" charset="0"/>
              <a:buChar char="•"/>
            </a:pPr>
            <a:r>
              <a:rPr lang="en-AU" dirty="0"/>
              <a:t>As water is being used around electrical devices the power must be isolated.</a:t>
            </a:r>
          </a:p>
          <a:p>
            <a:pPr>
              <a:buFont typeface="Arial" pitchFamily="34" charset="0"/>
              <a:buChar char="•"/>
            </a:pPr>
            <a:r>
              <a:rPr lang="en-AU" dirty="0"/>
              <a:t>Find the separate fuse and switch it off.  </a:t>
            </a:r>
            <a:r>
              <a:rPr lang="en-AU" dirty="0">
                <a:solidFill>
                  <a:srgbClr val="FF0000"/>
                </a:solidFill>
              </a:rPr>
              <a:t>Red rubber gloves must be worn</a:t>
            </a:r>
          </a:p>
          <a:p>
            <a:pPr>
              <a:buFont typeface="Arial" pitchFamily="34" charset="0"/>
              <a:buChar char="•"/>
            </a:pPr>
            <a:r>
              <a:rPr lang="en-AU" dirty="0"/>
              <a:t>Using electrical tape, tape the switch off</a:t>
            </a:r>
          </a:p>
          <a:p>
            <a:pPr>
              <a:buFont typeface="Arial" pitchFamily="34" charset="0"/>
              <a:buChar char="•"/>
            </a:pPr>
            <a:r>
              <a:rPr lang="en-AU" dirty="0"/>
              <a:t>Test the machine to confirm the unit is not live.  Use the remote or buttons on the device to see if it will turn on</a:t>
            </a:r>
            <a:endParaRPr lang="en-AU" b="1" dirty="0" smtClean="0"/>
          </a:p>
          <a:p>
            <a:endParaRPr lang="en-AU" b="1" dirty="0" smtClean="0"/>
          </a:p>
          <a:p>
            <a:pPr>
              <a:buNone/>
            </a:pPr>
            <a:endParaRPr lang="en-AU" b="1" dirty="0"/>
          </a:p>
          <a:p>
            <a:pPr>
              <a:buNone/>
            </a:pPr>
            <a:endParaRPr lang="en-AU" dirty="0" smtClean="0"/>
          </a:p>
          <a:p>
            <a:pPr>
              <a:buNone/>
            </a:pPr>
            <a:endParaRPr lang="en-AU" sz="3200" b="1" dirty="0"/>
          </a:p>
          <a:p>
            <a:pPr>
              <a:buNone/>
            </a:pPr>
            <a:endParaRPr lang="en-AU" sz="3200" b="1" dirty="0"/>
          </a:p>
        </p:txBody>
      </p:sp>
      <p:pic>
        <p:nvPicPr>
          <p:cNvPr id="5" name="Picture 2" descr="U:\My Documents\ALL FOLDERS\Cool Rooms\Air cons\resized photos\fuse 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736349"/>
            <a:ext cx="3024336" cy="22705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My Documents\ALL FOLDERS\Cool Rooms\Air cons\resized photos\ac fuse swi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254" y="3436756"/>
            <a:ext cx="2976235" cy="22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26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Isolation</a:t>
            </a:r>
            <a:endParaRPr lang="en-AU" b="1" dirty="0"/>
          </a:p>
        </p:txBody>
      </p:sp>
      <p:sp>
        <p:nvSpPr>
          <p:cNvPr id="3" name="Content Placeholder 2"/>
          <p:cNvSpPr>
            <a:spLocks noGrp="1"/>
          </p:cNvSpPr>
          <p:nvPr>
            <p:ph idx="1"/>
          </p:nvPr>
        </p:nvSpPr>
        <p:spPr/>
        <p:txBody>
          <a:bodyPr/>
          <a:lstStyle/>
          <a:p>
            <a:r>
              <a:rPr lang="en-AU" sz="2400" dirty="0"/>
              <a:t>If there is not a specified fuse or switch, all power must be turned off. The job can still be done using the fully portable device (one in each city).  In this case the customer needs to turn off all the devices in the house.  Customer needs to turn off all of their devices</a:t>
            </a:r>
          </a:p>
          <a:p>
            <a:endParaRPr lang="en-AU" dirty="0"/>
          </a:p>
        </p:txBody>
      </p:sp>
    </p:spTree>
    <p:extLst>
      <p:ext uri="{BB962C8B-B14F-4D97-AF65-F5344CB8AC3E}">
        <p14:creationId xmlns:p14="http://schemas.microsoft.com/office/powerpoint/2010/main" val="229282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1" y="476672"/>
            <a:ext cx="4389875" cy="5847928"/>
          </a:xfrm>
        </p:spPr>
        <p:txBody>
          <a:bodyPr>
            <a:normAutofit/>
          </a:bodyPr>
          <a:lstStyle/>
          <a:p>
            <a:pPr marL="0" indent="0">
              <a:buNone/>
            </a:pPr>
            <a:r>
              <a:rPr lang="en-AU" sz="3600" b="1" dirty="0"/>
              <a:t>Set-up</a:t>
            </a:r>
          </a:p>
          <a:p>
            <a:r>
              <a:rPr lang="en-AU" dirty="0" smtClean="0"/>
              <a:t>Remove cowling</a:t>
            </a:r>
          </a:p>
          <a:p>
            <a:r>
              <a:rPr lang="en-AU" dirty="0" smtClean="0"/>
              <a:t>Place </a:t>
            </a:r>
            <a:r>
              <a:rPr lang="en-AU" dirty="0"/>
              <a:t>grey brackets into the side of the air con unit</a:t>
            </a:r>
          </a:p>
          <a:p>
            <a:r>
              <a:rPr lang="en-AU" dirty="0"/>
              <a:t>Place elastic over the top of the unit</a:t>
            </a:r>
          </a:p>
          <a:p>
            <a:r>
              <a:rPr lang="en-AU" dirty="0"/>
              <a:t>Ensure bags funnel drops into a clean 20L bucket</a:t>
            </a:r>
          </a:p>
          <a:p>
            <a:r>
              <a:rPr lang="en-AU" dirty="0"/>
              <a:t>Ensure plastic plate is in place under the air con as per photo</a:t>
            </a:r>
          </a:p>
          <a:p>
            <a:endParaRPr lang="en-AU" dirty="0"/>
          </a:p>
        </p:txBody>
      </p:sp>
      <p:pic>
        <p:nvPicPr>
          <p:cNvPr id="4" name="Picture 3" descr="U:\My Documents\ALL FOLDERS\Cool Rooms\Air cons\resized photos\bib ste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784" y="458829"/>
            <a:ext cx="1782345" cy="2702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My Documents\ALL FOLDERS\Cool Rooms\Air cons\resized photos\bib ste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900" y="476672"/>
            <a:ext cx="2448272" cy="1838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My Documents\ALL FOLDERS\Cool Rooms\Air cons\resized photos\bib step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1597" y="2406215"/>
            <a:ext cx="2649150" cy="1988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My Documents\ALL FOLDERS\Cool Rooms\Air cons\resized photos\bib step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784" y="3410600"/>
            <a:ext cx="2906571" cy="218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07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Air con</a:t>
            </a:r>
            <a:endParaRPr lang="en-AU" b="1" dirty="0"/>
          </a:p>
        </p:txBody>
      </p:sp>
      <p:sp>
        <p:nvSpPr>
          <p:cNvPr id="3" name="Content Placeholder 2"/>
          <p:cNvSpPr>
            <a:spLocks noGrp="1"/>
          </p:cNvSpPr>
          <p:nvPr>
            <p:ph idx="1"/>
          </p:nvPr>
        </p:nvSpPr>
        <p:spPr>
          <a:xfrm>
            <a:off x="1981200" y="1935480"/>
            <a:ext cx="7715200" cy="4389120"/>
          </a:xfrm>
        </p:spPr>
        <p:txBody>
          <a:bodyPr/>
          <a:lstStyle/>
          <a:p>
            <a:r>
              <a:rPr lang="en-AU" dirty="0" smtClean="0"/>
              <a:t>Developed in 1902 by Willis </a:t>
            </a:r>
            <a:r>
              <a:rPr lang="en-AU" dirty="0" err="1" smtClean="0"/>
              <a:t>Haviland</a:t>
            </a:r>
            <a:r>
              <a:rPr lang="en-AU" dirty="0" smtClean="0"/>
              <a:t> Carrier</a:t>
            </a:r>
          </a:p>
          <a:p>
            <a:r>
              <a:rPr lang="en-AU" dirty="0" smtClean="0"/>
              <a:t>Designed to solve a humidity problem in a publishing company in Brooklyn, NY.</a:t>
            </a:r>
          </a:p>
          <a:p>
            <a:r>
              <a:rPr lang="en-AU" dirty="0" smtClean="0"/>
              <a:t>An </a:t>
            </a:r>
            <a:r>
              <a:rPr lang="en-AU" dirty="0"/>
              <a:t>air conditioner is very similar to another appliance in your home – </a:t>
            </a:r>
            <a:r>
              <a:rPr lang="en-AU" dirty="0" smtClean="0"/>
              <a:t>the </a:t>
            </a:r>
            <a:r>
              <a:rPr lang="en-AU" dirty="0">
                <a:hlinkClick r:id="rId2"/>
              </a:rPr>
              <a:t>refrigerator</a:t>
            </a:r>
            <a:r>
              <a:rPr lang="en-AU" dirty="0"/>
              <a:t>. Air conditioners don't have the exterior housing a refrigerator relies on to insulate its cold box. Instead, the walls in your home keep cold air in and hot air out.</a:t>
            </a:r>
          </a:p>
          <a:p>
            <a:endParaRPr lang="en-AU" dirty="0" smtClean="0"/>
          </a:p>
          <a:p>
            <a:endParaRPr lang="en-AU" dirty="0"/>
          </a:p>
        </p:txBody>
      </p:sp>
    </p:spTree>
    <p:extLst>
      <p:ext uri="{BB962C8B-B14F-4D97-AF65-F5344CB8AC3E}">
        <p14:creationId xmlns:p14="http://schemas.microsoft.com/office/powerpoint/2010/main" val="130590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Set-up</a:t>
            </a:r>
            <a:endParaRPr lang="en-AU" b="1" dirty="0"/>
          </a:p>
        </p:txBody>
      </p:sp>
      <p:sp>
        <p:nvSpPr>
          <p:cNvPr id="3" name="Content Placeholder 2"/>
          <p:cNvSpPr>
            <a:spLocks noGrp="1"/>
          </p:cNvSpPr>
          <p:nvPr>
            <p:ph idx="1"/>
          </p:nvPr>
        </p:nvSpPr>
        <p:spPr>
          <a:xfrm>
            <a:off x="1981200" y="1486304"/>
            <a:ext cx="3898776" cy="4389120"/>
          </a:xfrm>
        </p:spPr>
        <p:txBody>
          <a:bodyPr>
            <a:normAutofit lnSpcReduction="10000"/>
          </a:bodyPr>
          <a:lstStyle/>
          <a:p>
            <a:r>
              <a:rPr lang="en-AU" dirty="0"/>
              <a:t>Wear safety goggles and face mask</a:t>
            </a:r>
          </a:p>
          <a:p>
            <a:r>
              <a:rPr lang="en-AU" dirty="0"/>
              <a:t>Mix cleaner at 19:1 with hot water (</a:t>
            </a:r>
            <a:r>
              <a:rPr lang="en-AU" dirty="0">
                <a:solidFill>
                  <a:srgbClr val="FF0000"/>
                </a:solidFill>
              </a:rPr>
              <a:t>Tap hot water, </a:t>
            </a:r>
            <a:r>
              <a:rPr lang="en-AU" dirty="0"/>
              <a:t>do not use immersion heater)  in solo pump sprayer.  That is 50ml of concentrate with 950ml of hot water</a:t>
            </a:r>
          </a:p>
          <a:p>
            <a:r>
              <a:rPr lang="en-AU" dirty="0"/>
              <a:t>Remove thermostat</a:t>
            </a:r>
          </a:p>
          <a:p>
            <a:endParaRPr lang="en-AU" dirty="0"/>
          </a:p>
        </p:txBody>
      </p:sp>
      <p:pic>
        <p:nvPicPr>
          <p:cNvPr id="6" name="Picture 2" descr="U:\My Documents\ALL FOLDERS\Cool Rooms\Air cons\resized photos\thermost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86304"/>
            <a:ext cx="3536333" cy="265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5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Cleaning</a:t>
            </a:r>
          </a:p>
        </p:txBody>
      </p:sp>
      <p:sp>
        <p:nvSpPr>
          <p:cNvPr id="3" name="Content Placeholder 2"/>
          <p:cNvSpPr>
            <a:spLocks noGrp="1"/>
          </p:cNvSpPr>
          <p:nvPr>
            <p:ph idx="1"/>
          </p:nvPr>
        </p:nvSpPr>
        <p:spPr>
          <a:xfrm>
            <a:off x="1981200" y="1535430"/>
            <a:ext cx="3610744" cy="4389120"/>
          </a:xfrm>
        </p:spPr>
        <p:txBody>
          <a:bodyPr/>
          <a:lstStyle/>
          <a:p>
            <a:r>
              <a:rPr lang="en-AU" dirty="0"/>
              <a:t>Vacuum electrical area and cover off with non stick tape</a:t>
            </a:r>
          </a:p>
          <a:p>
            <a:r>
              <a:rPr lang="en-AU" dirty="0"/>
              <a:t>Spray down fins with cleaner</a:t>
            </a:r>
          </a:p>
          <a:p>
            <a:r>
              <a:rPr lang="en-AU" dirty="0"/>
              <a:t>Allow dwell time of 10 minutes</a:t>
            </a:r>
          </a:p>
          <a:p>
            <a:r>
              <a:rPr lang="en-AU" dirty="0"/>
              <a:t>Set up Maxi with hot water</a:t>
            </a:r>
          </a:p>
        </p:txBody>
      </p:sp>
      <p:pic>
        <p:nvPicPr>
          <p:cNvPr id="4" name="Picture 2" descr="U:\My Documents\ALL FOLDERS\Cool Rooms\Air cons\resized photos\vacu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373" y="1487030"/>
            <a:ext cx="2567447" cy="1927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My Documents\ALL FOLDERS\Cool Rooms\Air cons\resized photos\tape electr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027" y="1487030"/>
            <a:ext cx="2145565" cy="2857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My Documents\ALL FOLDERS\Cool Rooms\Air cons\resized photos\sparying spl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373" y="3628628"/>
            <a:ext cx="2834833" cy="212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0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Cleaning</a:t>
            </a:r>
            <a:endParaRPr lang="en-AU" b="1" dirty="0"/>
          </a:p>
        </p:txBody>
      </p:sp>
      <p:sp>
        <p:nvSpPr>
          <p:cNvPr id="3" name="Content Placeholder 2"/>
          <p:cNvSpPr>
            <a:spLocks noGrp="1"/>
          </p:cNvSpPr>
          <p:nvPr>
            <p:ph idx="1"/>
          </p:nvPr>
        </p:nvSpPr>
        <p:spPr>
          <a:xfrm>
            <a:off x="857250" y="1440180"/>
            <a:ext cx="4690864" cy="4389120"/>
          </a:xfrm>
        </p:spPr>
        <p:txBody>
          <a:bodyPr>
            <a:normAutofit lnSpcReduction="10000"/>
          </a:bodyPr>
          <a:lstStyle/>
          <a:p>
            <a:r>
              <a:rPr lang="en-AU" dirty="0"/>
              <a:t>Spray unit down with pressurised hot water</a:t>
            </a:r>
          </a:p>
          <a:p>
            <a:pPr lvl="1"/>
            <a:r>
              <a:rPr lang="en-AU" dirty="0"/>
              <a:t>Start at back of unit using 85degree fan jet</a:t>
            </a:r>
          </a:p>
          <a:p>
            <a:pPr lvl="1"/>
            <a:r>
              <a:rPr lang="en-AU" dirty="0"/>
              <a:t>Work towards the front of the machine changing to the direct </a:t>
            </a:r>
            <a:r>
              <a:rPr lang="en-AU" dirty="0" smtClean="0"/>
              <a:t>fan jet </a:t>
            </a:r>
            <a:r>
              <a:rPr lang="en-AU" dirty="0"/>
              <a:t>as soon as possible</a:t>
            </a:r>
          </a:p>
          <a:p>
            <a:pPr lvl="1"/>
            <a:r>
              <a:rPr lang="en-AU" dirty="0"/>
              <a:t>Spray into the barrel under the fins where the air is </a:t>
            </a:r>
            <a:r>
              <a:rPr lang="en-AU" dirty="0" smtClean="0"/>
              <a:t>expelled</a:t>
            </a:r>
            <a:endParaRPr lang="en-AU" dirty="0"/>
          </a:p>
          <a:p>
            <a:pPr>
              <a:buFont typeface="Arial" pitchFamily="34" charset="0"/>
              <a:buChar char="•"/>
            </a:pPr>
            <a:r>
              <a:rPr lang="en-AU" dirty="0"/>
              <a:t>Wipe down unit as much as possible with white towel</a:t>
            </a:r>
          </a:p>
          <a:p>
            <a:endParaRPr lang="en-AU" dirty="0"/>
          </a:p>
        </p:txBody>
      </p:sp>
      <p:pic>
        <p:nvPicPr>
          <p:cNvPr id="4" name="Picture 2" descr="U:\My Documents\ALL FOLDERS\Cool Rooms\Air cons\resized photos\using 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4895"/>
            <a:ext cx="3307700" cy="248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My Documents\ALL FOLDERS\Cool Rooms\Air cons\resized photos\15 j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0239"/>
            <a:ext cx="3250704" cy="244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7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Cleaning filter and cover</a:t>
            </a:r>
            <a:endParaRPr lang="en-AU" b="1" dirty="0"/>
          </a:p>
        </p:txBody>
      </p:sp>
      <p:sp>
        <p:nvSpPr>
          <p:cNvPr id="3" name="Content Placeholder 2"/>
          <p:cNvSpPr>
            <a:spLocks noGrp="1"/>
          </p:cNvSpPr>
          <p:nvPr>
            <p:ph idx="1"/>
          </p:nvPr>
        </p:nvSpPr>
        <p:spPr>
          <a:xfrm>
            <a:off x="1981200" y="1935480"/>
            <a:ext cx="4114800" cy="4389120"/>
          </a:xfrm>
        </p:spPr>
        <p:txBody>
          <a:bodyPr>
            <a:normAutofit/>
          </a:bodyPr>
          <a:lstStyle/>
          <a:p>
            <a:r>
              <a:rPr lang="en-AU" sz="2400" dirty="0"/>
              <a:t>Spray with cleaner</a:t>
            </a:r>
          </a:p>
          <a:p>
            <a:r>
              <a:rPr lang="en-AU" sz="2400" dirty="0"/>
              <a:t>Allow dwell time</a:t>
            </a:r>
          </a:p>
          <a:p>
            <a:r>
              <a:rPr lang="en-AU" sz="2400" dirty="0"/>
              <a:t>Using the Sabrina, clean the filters with a hot-water  clean. </a:t>
            </a:r>
          </a:p>
          <a:p>
            <a:r>
              <a:rPr lang="en-AU" sz="2400" dirty="0"/>
              <a:t>*</a:t>
            </a:r>
            <a:r>
              <a:rPr lang="en-AU" sz="2400" b="1" u="sng" dirty="0"/>
              <a:t>Optional</a:t>
            </a:r>
            <a:r>
              <a:rPr lang="en-AU" sz="2400" dirty="0"/>
              <a:t>* apply </a:t>
            </a:r>
            <a:r>
              <a:rPr lang="en-AU" sz="2400" dirty="0" err="1"/>
              <a:t>EcoProtect</a:t>
            </a:r>
            <a:r>
              <a:rPr lang="en-AU" sz="2400" dirty="0"/>
              <a:t> to fin unit of condenser (50-60ml of </a:t>
            </a:r>
            <a:r>
              <a:rPr lang="en-AU" sz="2400" dirty="0" err="1"/>
              <a:t>EcoProtect</a:t>
            </a:r>
            <a:r>
              <a:rPr lang="en-AU" sz="2400" dirty="0"/>
              <a:t>)</a:t>
            </a:r>
          </a:p>
          <a:p>
            <a:endParaRPr lang="en-AU" sz="2400"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6043138" y="1935480"/>
            <a:ext cx="4453662" cy="3149704"/>
          </a:xfrm>
          <a:prstGeom prst="rect">
            <a:avLst/>
          </a:prstGeom>
          <a:noFill/>
          <a:ln w="9525">
            <a:noFill/>
            <a:miter lim="800000"/>
            <a:headEnd/>
            <a:tailEnd/>
          </a:ln>
        </p:spPr>
      </p:pic>
    </p:spTree>
    <p:extLst>
      <p:ext uri="{BB962C8B-B14F-4D97-AF65-F5344CB8AC3E}">
        <p14:creationId xmlns:p14="http://schemas.microsoft.com/office/powerpoint/2010/main" val="232440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 y="1124744"/>
            <a:ext cx="4690864" cy="5199856"/>
          </a:xfrm>
        </p:spPr>
        <p:txBody>
          <a:bodyPr>
            <a:normAutofit/>
          </a:bodyPr>
          <a:lstStyle/>
          <a:p>
            <a:r>
              <a:rPr lang="en-AU" dirty="0" smtClean="0"/>
              <a:t>Place </a:t>
            </a:r>
            <a:r>
              <a:rPr lang="en-AU" dirty="0"/>
              <a:t>down drop sheet if necessary</a:t>
            </a:r>
          </a:p>
          <a:p>
            <a:r>
              <a:rPr lang="en-AU" dirty="0"/>
              <a:t>Spray outside unit with cleaner with cover on </a:t>
            </a:r>
            <a:endParaRPr lang="en-AU" dirty="0" smtClean="0"/>
          </a:p>
          <a:p>
            <a:r>
              <a:rPr lang="en-AU" dirty="0" smtClean="0"/>
              <a:t>Spray inside machine onto fans and fin unit</a:t>
            </a:r>
            <a:endParaRPr lang="en-AU" dirty="0"/>
          </a:p>
          <a:p>
            <a:r>
              <a:rPr lang="en-AU" dirty="0"/>
              <a:t>Allow dwell </a:t>
            </a:r>
            <a:r>
              <a:rPr lang="en-AU" dirty="0" smtClean="0"/>
              <a:t>time</a:t>
            </a:r>
            <a:endParaRPr lang="en-AU" sz="3200" b="1" dirty="0"/>
          </a:p>
        </p:txBody>
      </p:sp>
      <p:sp>
        <p:nvSpPr>
          <p:cNvPr id="4" name="Rectangle 3"/>
          <p:cNvSpPr/>
          <p:nvPr/>
        </p:nvSpPr>
        <p:spPr>
          <a:xfrm>
            <a:off x="853877" y="476673"/>
            <a:ext cx="7416824" cy="584775"/>
          </a:xfrm>
          <a:prstGeom prst="rect">
            <a:avLst/>
          </a:prstGeom>
        </p:spPr>
        <p:txBody>
          <a:bodyPr wrap="square">
            <a:spAutoFit/>
          </a:bodyPr>
          <a:lstStyle/>
          <a:p>
            <a:r>
              <a:rPr lang="en-AU" sz="3200" b="1" dirty="0"/>
              <a:t>External unit (Condenser)</a:t>
            </a:r>
          </a:p>
        </p:txBody>
      </p:sp>
      <p:pic>
        <p:nvPicPr>
          <p:cNvPr id="5" name="Picture 4" descr="\\Electrodry-sbs\Users\morrisl\My Documents\My Pictures\Air Con\Daikon Befo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940" y="586368"/>
            <a:ext cx="2133600" cy="1600200"/>
          </a:xfrm>
          <a:prstGeom prst="rect">
            <a:avLst/>
          </a:prstGeom>
          <a:noFill/>
          <a:ln>
            <a:noFill/>
          </a:ln>
        </p:spPr>
      </p:pic>
      <p:pic>
        <p:nvPicPr>
          <p:cNvPr id="6" name="Picture 5" descr="\\Electrodry-sbs\Users\morrisl\My Documents\My Pictures\Air Con\Daikon af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652" y="4194047"/>
            <a:ext cx="2114665" cy="1657350"/>
          </a:xfrm>
          <a:prstGeom prst="rect">
            <a:avLst/>
          </a:prstGeom>
          <a:noFill/>
          <a:ln>
            <a:noFill/>
          </a:ln>
        </p:spPr>
      </p:pic>
      <p:pic>
        <p:nvPicPr>
          <p:cNvPr id="7" name="Picture 4" descr="U:\My Documents\ALL FOLDERS\Cool Rooms\Air cons\resized photos\spraying conden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676" y="586368"/>
            <a:ext cx="2267744" cy="1702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U:\My Documents\ALL FOLDERS\Cool Rooms\Air cons\resized photos\lance on conden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7940" y="2528267"/>
            <a:ext cx="1886079" cy="141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My Documents\ALL FOLDERS\Cool Rooms\Air cons\resized photos\pressure sparying condens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364" y="2538681"/>
            <a:ext cx="1872208" cy="140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01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External Unit - Condenser</a:t>
            </a:r>
            <a:endParaRPr lang="en-AU" dirty="0"/>
          </a:p>
        </p:txBody>
      </p:sp>
      <p:sp>
        <p:nvSpPr>
          <p:cNvPr id="3" name="Content Placeholder 2"/>
          <p:cNvSpPr>
            <a:spLocks noGrp="1"/>
          </p:cNvSpPr>
          <p:nvPr>
            <p:ph idx="1"/>
          </p:nvPr>
        </p:nvSpPr>
        <p:spPr>
          <a:xfrm>
            <a:off x="838200" y="1825625"/>
            <a:ext cx="10172700" cy="4351338"/>
          </a:xfrm>
        </p:spPr>
        <p:txBody>
          <a:bodyPr/>
          <a:lstStyle/>
          <a:p>
            <a:r>
              <a:rPr lang="en-AU" dirty="0" smtClean="0"/>
              <a:t>Using </a:t>
            </a:r>
            <a:r>
              <a:rPr lang="en-AU" dirty="0"/>
              <a:t>Maxi spray down with pressurised water</a:t>
            </a:r>
          </a:p>
          <a:p>
            <a:r>
              <a:rPr lang="en-AU" dirty="0"/>
              <a:t>Allow to dry</a:t>
            </a:r>
          </a:p>
          <a:p>
            <a:r>
              <a:rPr lang="en-AU" dirty="0">
                <a:solidFill>
                  <a:srgbClr val="FF0000"/>
                </a:solidFill>
              </a:rPr>
              <a:t>*</a:t>
            </a:r>
            <a:r>
              <a:rPr lang="en-AU" b="1" u="sng" dirty="0">
                <a:solidFill>
                  <a:srgbClr val="FF0000"/>
                </a:solidFill>
              </a:rPr>
              <a:t>Optional</a:t>
            </a:r>
            <a:r>
              <a:rPr lang="en-AU" dirty="0">
                <a:solidFill>
                  <a:srgbClr val="FF0000"/>
                </a:solidFill>
              </a:rPr>
              <a:t>* apply Eco Protect to fin unit of </a:t>
            </a:r>
            <a:r>
              <a:rPr lang="en-AU" dirty="0" smtClean="0">
                <a:solidFill>
                  <a:srgbClr val="FF0000"/>
                </a:solidFill>
              </a:rPr>
              <a:t>condenser (60-65ml </a:t>
            </a:r>
            <a:r>
              <a:rPr lang="en-AU" dirty="0">
                <a:solidFill>
                  <a:srgbClr val="FF0000"/>
                </a:solidFill>
              </a:rPr>
              <a:t>of Eco Protect)</a:t>
            </a:r>
          </a:p>
          <a:p>
            <a:r>
              <a:rPr lang="en-AU" dirty="0"/>
              <a:t>Replace cover </a:t>
            </a:r>
            <a:r>
              <a:rPr lang="en-AU" dirty="0" smtClean="0"/>
              <a:t> if necessary</a:t>
            </a:r>
            <a:endParaRPr lang="en-AU" dirty="0"/>
          </a:p>
          <a:p>
            <a:r>
              <a:rPr lang="en-AU" dirty="0"/>
              <a:t>Tidy and wipe down</a:t>
            </a:r>
          </a:p>
          <a:p>
            <a:endParaRPr lang="en-AU" dirty="0"/>
          </a:p>
        </p:txBody>
      </p:sp>
    </p:spTree>
    <p:extLst>
      <p:ext uri="{BB962C8B-B14F-4D97-AF65-F5344CB8AC3E}">
        <p14:creationId xmlns:p14="http://schemas.microsoft.com/office/powerpoint/2010/main" val="86983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External Unit (condenser)</a:t>
            </a:r>
            <a:endParaRPr lang="en-AU" dirty="0"/>
          </a:p>
        </p:txBody>
      </p:sp>
      <p:sp>
        <p:nvSpPr>
          <p:cNvPr id="3" name="Content Placeholder 2"/>
          <p:cNvSpPr>
            <a:spLocks noGrp="1"/>
          </p:cNvSpPr>
          <p:nvPr>
            <p:ph idx="1"/>
          </p:nvPr>
        </p:nvSpPr>
        <p:spPr/>
        <p:txBody>
          <a:bodyPr/>
          <a:lstStyle/>
          <a:p>
            <a:r>
              <a:rPr lang="en-AU" dirty="0"/>
              <a:t>NOTE- sometimes </a:t>
            </a:r>
            <a:r>
              <a:rPr lang="en-AU" dirty="0" smtClean="0"/>
              <a:t>you will be asked to open the condenser unit.  Due </a:t>
            </a:r>
            <a:r>
              <a:rPr lang="en-AU" dirty="0"/>
              <a:t>to age you </a:t>
            </a:r>
            <a:r>
              <a:rPr lang="en-AU" dirty="0" smtClean="0"/>
              <a:t>may </a:t>
            </a:r>
            <a:r>
              <a:rPr lang="en-AU" dirty="0"/>
              <a:t>not be able to open the condenser cover.  </a:t>
            </a:r>
          </a:p>
          <a:p>
            <a:r>
              <a:rPr lang="en-AU" dirty="0"/>
              <a:t>DON’T STRESS.  </a:t>
            </a:r>
          </a:p>
          <a:p>
            <a:r>
              <a:rPr lang="en-AU" dirty="0"/>
              <a:t>If this happens you simply need to spray cleaner, water and </a:t>
            </a:r>
            <a:r>
              <a:rPr lang="en-AU" dirty="0" err="1"/>
              <a:t>EcoProtect</a:t>
            </a:r>
            <a:r>
              <a:rPr lang="en-AU" dirty="0"/>
              <a:t> through the vents.  </a:t>
            </a:r>
          </a:p>
          <a:p>
            <a:r>
              <a:rPr lang="en-AU" dirty="0"/>
              <a:t>However this should be found and identified to the customer during pre inspection</a:t>
            </a:r>
          </a:p>
          <a:p>
            <a:pPr>
              <a:buNone/>
            </a:pPr>
            <a:endParaRPr lang="en-AU" dirty="0"/>
          </a:p>
        </p:txBody>
      </p:sp>
    </p:spTree>
    <p:extLst>
      <p:ext uri="{BB962C8B-B14F-4D97-AF65-F5344CB8AC3E}">
        <p14:creationId xmlns:p14="http://schemas.microsoft.com/office/powerpoint/2010/main" val="96272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Final inspection</a:t>
            </a:r>
          </a:p>
        </p:txBody>
      </p:sp>
      <p:sp>
        <p:nvSpPr>
          <p:cNvPr id="3" name="Content Placeholder 2"/>
          <p:cNvSpPr>
            <a:spLocks noGrp="1"/>
          </p:cNvSpPr>
          <p:nvPr>
            <p:ph idx="1"/>
          </p:nvPr>
        </p:nvSpPr>
        <p:spPr>
          <a:xfrm>
            <a:off x="914400" y="1459230"/>
            <a:ext cx="5410944" cy="4589864"/>
          </a:xfrm>
        </p:spPr>
        <p:txBody>
          <a:bodyPr>
            <a:normAutofit lnSpcReduction="10000"/>
          </a:bodyPr>
          <a:lstStyle/>
          <a:p>
            <a:r>
              <a:rPr lang="en-AU" dirty="0"/>
              <a:t>Un-isolate power and turn Air con on</a:t>
            </a:r>
          </a:p>
          <a:p>
            <a:r>
              <a:rPr lang="en-AU" dirty="0"/>
              <a:t>Using anemometer in the same location as at the start of the job, test the air flow and temperature  while showing the customer.</a:t>
            </a:r>
          </a:p>
          <a:p>
            <a:r>
              <a:rPr lang="en-AU" dirty="0"/>
              <a:t>Compare these figures to the ones collected at the start of the job</a:t>
            </a:r>
          </a:p>
          <a:p>
            <a:r>
              <a:rPr lang="en-AU" dirty="0"/>
              <a:t>Even if these figures are not different the machine will still deliver a healthier environment</a:t>
            </a:r>
          </a:p>
          <a:p>
            <a:endParaRPr lang="en-AU" dirty="0"/>
          </a:p>
        </p:txBody>
      </p:sp>
      <p:pic>
        <p:nvPicPr>
          <p:cNvPr id="4" name="Picture 4" descr="U:\My Documents\ALL FOLDERS\Cool Rooms\Air cons\resized photos\post anemometer air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2852936"/>
            <a:ext cx="3399170" cy="255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1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Pack up</a:t>
            </a:r>
          </a:p>
        </p:txBody>
      </p:sp>
      <p:sp>
        <p:nvSpPr>
          <p:cNvPr id="3" name="Content Placeholder 2"/>
          <p:cNvSpPr>
            <a:spLocks noGrp="1"/>
          </p:cNvSpPr>
          <p:nvPr>
            <p:ph idx="1"/>
          </p:nvPr>
        </p:nvSpPr>
        <p:spPr/>
        <p:txBody>
          <a:bodyPr/>
          <a:lstStyle/>
          <a:p>
            <a:r>
              <a:rPr lang="en-AU" dirty="0"/>
              <a:t>Remove bib and bucket.</a:t>
            </a:r>
          </a:p>
          <a:p>
            <a:r>
              <a:rPr lang="en-AU" dirty="0"/>
              <a:t>Show the customer the bucket if they are interested</a:t>
            </a:r>
          </a:p>
          <a:p>
            <a:r>
              <a:rPr lang="en-AU" dirty="0"/>
              <a:t>Replace filters</a:t>
            </a:r>
          </a:p>
          <a:p>
            <a:r>
              <a:rPr lang="en-AU" dirty="0"/>
              <a:t>Clean up and remove all equipment</a:t>
            </a:r>
          </a:p>
          <a:p>
            <a:endParaRPr lang="en-AU" dirty="0"/>
          </a:p>
        </p:txBody>
      </p:sp>
      <p:pic>
        <p:nvPicPr>
          <p:cNvPr id="4" name="Picture 2" descr="U:\My Documents\ALL FOLDERS\Cool Rooms\Air cons\resized photos\saus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240" y="2998466"/>
            <a:ext cx="3749250" cy="28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35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Probing Questions???</a:t>
            </a:r>
            <a:endParaRPr lang="en-AU" b="1" dirty="0"/>
          </a:p>
        </p:txBody>
      </p:sp>
      <p:sp>
        <p:nvSpPr>
          <p:cNvPr id="3" name="Content Placeholder 2"/>
          <p:cNvSpPr>
            <a:spLocks noGrp="1"/>
          </p:cNvSpPr>
          <p:nvPr>
            <p:ph idx="1"/>
          </p:nvPr>
        </p:nvSpPr>
        <p:spPr/>
        <p:txBody>
          <a:bodyPr/>
          <a:lstStyle/>
          <a:p>
            <a:r>
              <a:rPr lang="en-AU" dirty="0" smtClean="0"/>
              <a:t>How many units have you got?</a:t>
            </a:r>
          </a:p>
          <a:p>
            <a:pPr lvl="0"/>
            <a:r>
              <a:rPr lang="en-AU" dirty="0"/>
              <a:t>Do you have split systems or ducted air con’s</a:t>
            </a:r>
          </a:p>
          <a:p>
            <a:r>
              <a:rPr lang="en-AU" dirty="0" smtClean="0"/>
              <a:t>Do your air-con units run on a separate circuit (electricity)?</a:t>
            </a:r>
          </a:p>
          <a:p>
            <a:r>
              <a:rPr lang="en-AU" dirty="0" smtClean="0"/>
              <a:t>Is the external unit located on the ground?</a:t>
            </a:r>
          </a:p>
          <a:p>
            <a:pPr lvl="0"/>
            <a:r>
              <a:rPr lang="en-AU" dirty="0" smtClean="0"/>
              <a:t>Can we reach the internal unit with a step ladder or will need a longer ladder? </a:t>
            </a:r>
            <a:r>
              <a:rPr lang="en-AU" i="1" dirty="0" smtClean="0"/>
              <a:t>If a longer ladder is required, we need an approximate height off the ground. </a:t>
            </a:r>
            <a:endParaRPr lang="en-AU" dirty="0"/>
          </a:p>
        </p:txBody>
      </p:sp>
    </p:spTree>
    <p:extLst>
      <p:ext uri="{BB962C8B-B14F-4D97-AF65-F5344CB8AC3E}">
        <p14:creationId xmlns:p14="http://schemas.microsoft.com/office/powerpoint/2010/main" val="86459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Types of Air con units</a:t>
            </a:r>
            <a:endParaRPr lang="en-AU" b="1" dirty="0"/>
          </a:p>
        </p:txBody>
      </p:sp>
      <p:sp>
        <p:nvSpPr>
          <p:cNvPr id="3" name="Content Placeholder 2"/>
          <p:cNvSpPr>
            <a:spLocks noGrp="1"/>
          </p:cNvSpPr>
          <p:nvPr>
            <p:ph idx="1"/>
          </p:nvPr>
        </p:nvSpPr>
        <p:spPr/>
        <p:txBody>
          <a:bodyPr>
            <a:normAutofit/>
          </a:bodyPr>
          <a:lstStyle/>
          <a:p>
            <a:r>
              <a:rPr lang="en-AU" sz="3600" dirty="0"/>
              <a:t>Split systems</a:t>
            </a:r>
          </a:p>
          <a:p>
            <a:r>
              <a:rPr lang="en-AU" sz="3600" dirty="0"/>
              <a:t>Window units</a:t>
            </a:r>
          </a:p>
          <a:p>
            <a:r>
              <a:rPr lang="en-AU" sz="3600" dirty="0"/>
              <a:t>Ducted systems</a:t>
            </a:r>
          </a:p>
          <a:p>
            <a:r>
              <a:rPr lang="en-AU" sz="3600" dirty="0"/>
              <a:t>HVACR</a:t>
            </a:r>
          </a:p>
          <a:p>
            <a:r>
              <a:rPr lang="en-AU" sz="3600" dirty="0"/>
              <a:t>Refrigerators</a:t>
            </a:r>
          </a:p>
          <a:p>
            <a:r>
              <a:rPr lang="en-AU" sz="3600" dirty="0"/>
              <a:t>Cool Rooms</a:t>
            </a:r>
          </a:p>
          <a:p>
            <a:endParaRPr lang="en-AU" sz="3600" b="1" dirty="0"/>
          </a:p>
          <a:p>
            <a:pPr>
              <a:buNone/>
            </a:pPr>
            <a:endParaRPr lang="en-AU" dirty="0"/>
          </a:p>
        </p:txBody>
      </p:sp>
    </p:spTree>
    <p:extLst>
      <p:ext uri="{BB962C8B-B14F-4D97-AF65-F5344CB8AC3E}">
        <p14:creationId xmlns:p14="http://schemas.microsoft.com/office/powerpoint/2010/main" val="824223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Cleaning Process (script) </a:t>
            </a:r>
            <a:endParaRPr lang="en-AU" b="1"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AU" sz="2800" dirty="0"/>
              <a:t>Vacuum the unit to remove dirt</a:t>
            </a:r>
          </a:p>
          <a:p>
            <a:pPr marL="274320" lvl="1" indent="-274320">
              <a:buClr>
                <a:schemeClr val="accent3"/>
              </a:buClr>
              <a:buSzPct val="95000"/>
            </a:pPr>
            <a:r>
              <a:rPr lang="en-AU" sz="2800" dirty="0"/>
              <a:t>Apply a specialised cleaning solution under pressure designed to remove dirt, mould and bacteria. </a:t>
            </a:r>
          </a:p>
          <a:p>
            <a:pPr marL="274320" lvl="1" indent="-274320">
              <a:buClr>
                <a:schemeClr val="accent3"/>
              </a:buClr>
              <a:buSzPct val="95000"/>
            </a:pPr>
            <a:r>
              <a:rPr lang="en-AU" sz="2800" dirty="0"/>
              <a:t>Clean down the unit and re-install filters </a:t>
            </a:r>
            <a:r>
              <a:rPr lang="en-AU" sz="2800"/>
              <a:t>and covers</a:t>
            </a:r>
          </a:p>
          <a:p>
            <a:pPr marL="274320" lvl="1" indent="-274320">
              <a:buClr>
                <a:schemeClr val="accent3"/>
              </a:buClr>
              <a:buSzPct val="95000"/>
            </a:pPr>
            <a:r>
              <a:rPr lang="en-AU" sz="2800" dirty="0"/>
              <a:t>Apart from having cleaner and fresher air, it saves power with improved air conditioner efficiency.</a:t>
            </a:r>
          </a:p>
          <a:p>
            <a:pPr marL="274320" lvl="1" indent="-274320">
              <a:buClr>
                <a:schemeClr val="accent3"/>
              </a:buClr>
              <a:buSzPct val="95000"/>
            </a:pPr>
            <a:r>
              <a:rPr lang="en-AU" sz="2800" dirty="0"/>
              <a:t>There’s a 14-day guarantee.</a:t>
            </a:r>
          </a:p>
          <a:p>
            <a:pPr marL="274320" lvl="1" indent="-274320">
              <a:buClr>
                <a:schemeClr val="accent3"/>
              </a:buClr>
              <a:buSzPct val="95000"/>
              <a:buNone/>
            </a:pPr>
            <a:endParaRPr lang="en-AU" dirty="0" smtClean="0"/>
          </a:p>
          <a:p>
            <a:pPr marL="274320" lvl="1" indent="-274320">
              <a:buClr>
                <a:schemeClr val="accent3"/>
              </a:buClr>
              <a:buSzPct val="95000"/>
            </a:pPr>
            <a:endParaRPr lang="en-AU" dirty="0" smtClean="0"/>
          </a:p>
          <a:p>
            <a:pPr marL="274320" lvl="1" indent="-274320">
              <a:buClr>
                <a:schemeClr val="accent3"/>
              </a:buClr>
              <a:buSzPct val="95000"/>
            </a:pPr>
            <a:endParaRPr lang="en-AU" dirty="0" smtClean="0"/>
          </a:p>
          <a:p>
            <a:endParaRPr lang="en-AU" dirty="0"/>
          </a:p>
        </p:txBody>
      </p:sp>
    </p:spTree>
    <p:extLst>
      <p:ext uri="{BB962C8B-B14F-4D97-AF65-F5344CB8AC3E}">
        <p14:creationId xmlns:p14="http://schemas.microsoft.com/office/powerpoint/2010/main" val="3078440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Packages</a:t>
            </a:r>
            <a:endParaRPr lang="en-AU" b="1" dirty="0"/>
          </a:p>
        </p:txBody>
      </p:sp>
      <p:sp>
        <p:nvSpPr>
          <p:cNvPr id="3" name="Content Placeholder 2"/>
          <p:cNvSpPr>
            <a:spLocks noGrp="1"/>
          </p:cNvSpPr>
          <p:nvPr>
            <p:ph idx="1"/>
          </p:nvPr>
        </p:nvSpPr>
        <p:spPr/>
        <p:txBody>
          <a:bodyPr/>
          <a:lstStyle/>
          <a:p>
            <a:r>
              <a:rPr lang="en-AU" dirty="0" smtClean="0"/>
              <a:t>Standard Clean</a:t>
            </a:r>
          </a:p>
          <a:p>
            <a:pPr lvl="1"/>
            <a:r>
              <a:rPr lang="en-AU" dirty="0" smtClean="0"/>
              <a:t>Internal (Evaporative) unit – clean only</a:t>
            </a:r>
          </a:p>
          <a:p>
            <a:r>
              <a:rPr lang="en-AU" dirty="0" smtClean="0"/>
              <a:t>Deluxe clean</a:t>
            </a:r>
          </a:p>
          <a:p>
            <a:pPr lvl="1"/>
            <a:r>
              <a:rPr lang="en-AU" dirty="0" smtClean="0"/>
              <a:t>Internal and external units – clean only</a:t>
            </a:r>
          </a:p>
          <a:p>
            <a:r>
              <a:rPr lang="en-AU" dirty="0" err="1" smtClean="0"/>
              <a:t>EcoProect</a:t>
            </a:r>
            <a:endParaRPr lang="en-AU" dirty="0" smtClean="0"/>
          </a:p>
          <a:p>
            <a:pPr lvl="1"/>
            <a:r>
              <a:rPr lang="en-AU" dirty="0" smtClean="0"/>
              <a:t>Additional service that the customer can choose to add to the service</a:t>
            </a:r>
          </a:p>
          <a:p>
            <a:pPr marL="393192" lvl="1" indent="0">
              <a:buNone/>
            </a:pPr>
            <a:endParaRPr lang="en-AU" dirty="0" smtClean="0"/>
          </a:p>
          <a:p>
            <a:pPr lvl="1"/>
            <a:endParaRPr lang="en-AU" dirty="0"/>
          </a:p>
        </p:txBody>
      </p:sp>
    </p:spTree>
    <p:extLst>
      <p:ext uri="{BB962C8B-B14F-4D97-AF65-F5344CB8AC3E}">
        <p14:creationId xmlns:p14="http://schemas.microsoft.com/office/powerpoint/2010/main" val="75597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822"/>
          </a:xfrm>
        </p:spPr>
        <p:txBody>
          <a:bodyPr/>
          <a:lstStyle/>
          <a:p>
            <a:r>
              <a:rPr lang="en-AU" b="1" dirty="0" smtClean="0"/>
              <a:t>Price points</a:t>
            </a:r>
            <a:endParaRPr lang="en-AU" b="1" dirty="0"/>
          </a:p>
        </p:txBody>
      </p:sp>
      <p:sp>
        <p:nvSpPr>
          <p:cNvPr id="3" name="Content Placeholder 2"/>
          <p:cNvSpPr>
            <a:spLocks noGrp="1"/>
          </p:cNvSpPr>
          <p:nvPr>
            <p:ph idx="1"/>
          </p:nvPr>
        </p:nvSpPr>
        <p:spPr>
          <a:xfrm>
            <a:off x="838200" y="1304260"/>
            <a:ext cx="10515600" cy="4351338"/>
          </a:xfrm>
        </p:spPr>
        <p:txBody>
          <a:bodyPr>
            <a:normAutofit/>
          </a:bodyPr>
          <a:lstStyle/>
          <a:p>
            <a:r>
              <a:rPr lang="en-AU" sz="1600" dirty="0"/>
              <a:t>Split System Unit</a:t>
            </a:r>
          </a:p>
          <a:p>
            <a:pPr lvl="1"/>
            <a:r>
              <a:rPr lang="en-AU" sz="1600" dirty="0"/>
              <a:t>Internal (evaporative) unit only			</a:t>
            </a:r>
            <a:r>
              <a:rPr lang="en-AU" sz="1600" dirty="0" smtClean="0"/>
              <a:t>	$</a:t>
            </a:r>
            <a:r>
              <a:rPr lang="en-AU" sz="1600" dirty="0"/>
              <a:t>99</a:t>
            </a:r>
          </a:p>
          <a:p>
            <a:pPr lvl="1"/>
            <a:r>
              <a:rPr lang="en-AU" sz="1600" dirty="0"/>
              <a:t>Internal and external (evaporator and condenser) unit </a:t>
            </a:r>
            <a:r>
              <a:rPr lang="en-AU" sz="1600" dirty="0" smtClean="0"/>
              <a:t>		$</a:t>
            </a:r>
            <a:r>
              <a:rPr lang="en-AU" sz="1600" dirty="0"/>
              <a:t>149</a:t>
            </a:r>
          </a:p>
          <a:p>
            <a:pPr lvl="1"/>
            <a:r>
              <a:rPr lang="en-AU" sz="1600" dirty="0"/>
              <a:t>2</a:t>
            </a:r>
            <a:r>
              <a:rPr lang="en-AU" sz="1600" baseline="30000" dirty="0"/>
              <a:t>nd</a:t>
            </a:r>
            <a:r>
              <a:rPr lang="en-AU" sz="1600" dirty="0"/>
              <a:t> system onwards – 25% discount. </a:t>
            </a:r>
          </a:p>
          <a:p>
            <a:r>
              <a:rPr lang="en-AU" sz="1600" dirty="0"/>
              <a:t>Ducted System for Small House</a:t>
            </a:r>
          </a:p>
          <a:p>
            <a:pPr lvl="2"/>
            <a:r>
              <a:rPr lang="en-AU" sz="1600" dirty="0"/>
              <a:t>6 outlets or less</a:t>
            </a:r>
          </a:p>
          <a:p>
            <a:pPr lvl="1"/>
            <a:r>
              <a:rPr lang="en-AU" sz="1600" dirty="0"/>
              <a:t>Internal (evaporative) unit 				</a:t>
            </a:r>
            <a:r>
              <a:rPr lang="en-AU" sz="1600" dirty="0" smtClean="0"/>
              <a:t>$</a:t>
            </a:r>
            <a:r>
              <a:rPr lang="en-AU" sz="1600" dirty="0"/>
              <a:t>199</a:t>
            </a:r>
          </a:p>
          <a:p>
            <a:pPr lvl="1"/>
            <a:r>
              <a:rPr lang="en-AU" sz="1600" dirty="0"/>
              <a:t>Internal and external (evaporator and condenser)  	</a:t>
            </a:r>
            <a:r>
              <a:rPr lang="en-AU" sz="1600" dirty="0" smtClean="0"/>
              <a:t>	$</a:t>
            </a:r>
            <a:r>
              <a:rPr lang="en-AU" sz="1600" dirty="0" smtClean="0"/>
              <a:t>299</a:t>
            </a:r>
            <a:endParaRPr lang="en-AU" sz="1600" dirty="0"/>
          </a:p>
          <a:p>
            <a:r>
              <a:rPr lang="en-AU" sz="1600" dirty="0"/>
              <a:t>Ducted System for Large House</a:t>
            </a:r>
          </a:p>
          <a:p>
            <a:pPr lvl="2"/>
            <a:r>
              <a:rPr lang="en-AU" sz="1600" dirty="0" smtClean="0"/>
              <a:t>7 to 12 </a:t>
            </a:r>
            <a:r>
              <a:rPr lang="en-AU" sz="1600" dirty="0"/>
              <a:t>outlets </a:t>
            </a:r>
          </a:p>
          <a:p>
            <a:pPr lvl="1"/>
            <a:r>
              <a:rPr lang="en-AU" sz="1600" dirty="0"/>
              <a:t>Internal (evaporative) unit 				</a:t>
            </a:r>
            <a:r>
              <a:rPr lang="en-AU" sz="1600" dirty="0" smtClean="0"/>
              <a:t>$</a:t>
            </a:r>
            <a:r>
              <a:rPr lang="en-AU" sz="1600" dirty="0"/>
              <a:t>299</a:t>
            </a:r>
          </a:p>
          <a:p>
            <a:pPr lvl="1"/>
            <a:r>
              <a:rPr lang="en-AU" sz="1600" dirty="0"/>
              <a:t>Internal and external (evaporator and condenser)  	</a:t>
            </a:r>
            <a:r>
              <a:rPr lang="en-AU" sz="1600" dirty="0" smtClean="0"/>
              <a:t>	$</a:t>
            </a:r>
            <a:r>
              <a:rPr lang="en-AU" sz="1600" dirty="0"/>
              <a:t>399</a:t>
            </a:r>
          </a:p>
          <a:p>
            <a:pPr>
              <a:buNone/>
            </a:pPr>
            <a:endParaRPr lang="en-AU" sz="1600" dirty="0"/>
          </a:p>
        </p:txBody>
      </p:sp>
    </p:spTree>
    <p:extLst>
      <p:ext uri="{BB962C8B-B14F-4D97-AF65-F5344CB8AC3E}">
        <p14:creationId xmlns:p14="http://schemas.microsoft.com/office/powerpoint/2010/main" val="3418138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EcoProtect</a:t>
            </a:r>
            <a:r>
              <a:rPr lang="en-AU" b="1" dirty="0" smtClean="0"/>
              <a:t> Pricing</a:t>
            </a:r>
            <a:endParaRPr lang="en-AU" b="1" dirty="0"/>
          </a:p>
        </p:txBody>
      </p:sp>
      <p:sp>
        <p:nvSpPr>
          <p:cNvPr id="3" name="Content Placeholder 2"/>
          <p:cNvSpPr>
            <a:spLocks noGrp="1"/>
          </p:cNvSpPr>
          <p:nvPr>
            <p:ph idx="1"/>
          </p:nvPr>
        </p:nvSpPr>
        <p:spPr/>
        <p:txBody>
          <a:bodyPr>
            <a:normAutofit/>
          </a:bodyPr>
          <a:lstStyle/>
          <a:p>
            <a:r>
              <a:rPr lang="en-AU" dirty="0"/>
              <a:t>Split system </a:t>
            </a:r>
          </a:p>
          <a:p>
            <a:pPr lvl="1"/>
            <a:r>
              <a:rPr lang="en-AU" dirty="0"/>
              <a:t>Internal only 					$50</a:t>
            </a:r>
          </a:p>
          <a:p>
            <a:pPr lvl="1"/>
            <a:r>
              <a:rPr lang="en-AU" dirty="0"/>
              <a:t>Internal and external				$70</a:t>
            </a:r>
          </a:p>
          <a:p>
            <a:r>
              <a:rPr lang="en-AU" dirty="0"/>
              <a:t>Ducted system for a small house	</a:t>
            </a:r>
          </a:p>
          <a:p>
            <a:pPr lvl="1"/>
            <a:r>
              <a:rPr lang="en-AU" dirty="0"/>
              <a:t>Internal						$100</a:t>
            </a:r>
          </a:p>
          <a:p>
            <a:pPr lvl="1"/>
            <a:r>
              <a:rPr lang="en-AU" dirty="0"/>
              <a:t>Internal and external				$140 </a:t>
            </a:r>
          </a:p>
          <a:p>
            <a:r>
              <a:rPr lang="en-AU" dirty="0"/>
              <a:t>Ducted system for a large house	</a:t>
            </a:r>
          </a:p>
          <a:p>
            <a:pPr lvl="1"/>
            <a:r>
              <a:rPr lang="en-AU" dirty="0"/>
              <a:t>Internal						$150</a:t>
            </a:r>
          </a:p>
          <a:p>
            <a:pPr lvl="1"/>
            <a:r>
              <a:rPr lang="en-AU" dirty="0"/>
              <a:t>Internal and external				$200</a:t>
            </a:r>
          </a:p>
          <a:p>
            <a:endParaRPr lang="en-AU" dirty="0"/>
          </a:p>
        </p:txBody>
      </p:sp>
    </p:spTree>
    <p:extLst>
      <p:ext uri="{BB962C8B-B14F-4D97-AF65-F5344CB8AC3E}">
        <p14:creationId xmlns:p14="http://schemas.microsoft.com/office/powerpoint/2010/main" val="3152340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Heights</a:t>
            </a:r>
            <a:endParaRPr lang="en-AU" b="1" dirty="0"/>
          </a:p>
        </p:txBody>
      </p:sp>
      <p:sp>
        <p:nvSpPr>
          <p:cNvPr id="3" name="Content Placeholder 2"/>
          <p:cNvSpPr>
            <a:spLocks noGrp="1"/>
          </p:cNvSpPr>
          <p:nvPr>
            <p:ph idx="1"/>
          </p:nvPr>
        </p:nvSpPr>
        <p:spPr/>
        <p:txBody>
          <a:bodyPr>
            <a:normAutofit lnSpcReduction="10000"/>
          </a:bodyPr>
          <a:lstStyle/>
          <a:p>
            <a:r>
              <a:rPr lang="en-AU" dirty="0"/>
              <a:t>Standard - </a:t>
            </a:r>
            <a:r>
              <a:rPr lang="en-AU" dirty="0" smtClean="0"/>
              <a:t>		any </a:t>
            </a:r>
            <a:r>
              <a:rPr lang="en-AU" dirty="0"/>
              <a:t>air con where the bottom of 			</a:t>
            </a:r>
            <a:r>
              <a:rPr lang="en-AU" dirty="0" smtClean="0"/>
              <a:t>	the </a:t>
            </a:r>
            <a:r>
              <a:rPr lang="en-AU" dirty="0"/>
              <a:t>unit is 2.1meters or lower</a:t>
            </a:r>
          </a:p>
          <a:p>
            <a:r>
              <a:rPr lang="en-AU" dirty="0"/>
              <a:t>Medium -	</a:t>
            </a:r>
            <a:r>
              <a:rPr lang="en-AU" dirty="0" smtClean="0"/>
              <a:t>	any </a:t>
            </a:r>
            <a:r>
              <a:rPr lang="en-AU" dirty="0"/>
              <a:t>air con where bottom of the 			</a:t>
            </a:r>
            <a:r>
              <a:rPr lang="en-AU" dirty="0" smtClean="0"/>
              <a:t>	unit </a:t>
            </a:r>
            <a:r>
              <a:rPr lang="en-AU" dirty="0"/>
              <a:t>is between 2.1 and 2.8 				</a:t>
            </a:r>
            <a:r>
              <a:rPr lang="en-AU" dirty="0" smtClean="0"/>
              <a:t>	meters</a:t>
            </a:r>
            <a:r>
              <a:rPr lang="en-AU" dirty="0"/>
              <a:t>.  This requires a different 			</a:t>
            </a:r>
            <a:r>
              <a:rPr lang="en-AU" dirty="0" smtClean="0"/>
              <a:t>	ladder </a:t>
            </a:r>
            <a:r>
              <a:rPr lang="en-AU" dirty="0"/>
              <a:t>that is not in all trucks</a:t>
            </a:r>
          </a:p>
          <a:p>
            <a:r>
              <a:rPr lang="en-AU" dirty="0"/>
              <a:t>High -		Any air con where the bottom of 			</a:t>
            </a:r>
            <a:r>
              <a:rPr lang="en-AU" dirty="0" smtClean="0"/>
              <a:t>	the </a:t>
            </a:r>
            <a:r>
              <a:rPr lang="en-AU" dirty="0"/>
              <a:t>unit is above </a:t>
            </a:r>
            <a:r>
              <a:rPr lang="en-AU" dirty="0" smtClean="0"/>
              <a:t>2.8 </a:t>
            </a:r>
            <a:r>
              <a:rPr lang="en-AU" dirty="0"/>
              <a:t>and under </a:t>
            </a:r>
            <a:r>
              <a:rPr lang="en-AU" dirty="0" smtClean="0"/>
              <a:t>3.8</a:t>
            </a:r>
            <a:r>
              <a:rPr lang="en-AU" dirty="0"/>
              <a:t>			</a:t>
            </a:r>
            <a:r>
              <a:rPr lang="en-AU" dirty="0" smtClean="0"/>
              <a:t>	meters</a:t>
            </a:r>
            <a:r>
              <a:rPr lang="en-AU" dirty="0"/>
              <a:t>.</a:t>
            </a:r>
            <a:r>
              <a:rPr lang="en-AU" dirty="0">
                <a:solidFill>
                  <a:srgbClr val="FF0000"/>
                </a:solidFill>
              </a:rPr>
              <a:t>  This incurs a surcharge 			</a:t>
            </a:r>
            <a:r>
              <a:rPr lang="en-AU" dirty="0" smtClean="0">
                <a:solidFill>
                  <a:srgbClr val="FF0000"/>
                </a:solidFill>
              </a:rPr>
              <a:t>	of </a:t>
            </a:r>
            <a:r>
              <a:rPr lang="en-AU" dirty="0">
                <a:solidFill>
                  <a:srgbClr val="FF0000"/>
                </a:solidFill>
              </a:rPr>
              <a:t>$70</a:t>
            </a:r>
          </a:p>
          <a:p>
            <a:r>
              <a:rPr lang="en-AU" dirty="0"/>
              <a:t>Special order- anything over 4 meters, the client must pay all safety equipment.  Job is on a quote only basis</a:t>
            </a:r>
          </a:p>
        </p:txBody>
      </p:sp>
    </p:spTree>
    <p:extLst>
      <p:ext uri="{BB962C8B-B14F-4D97-AF65-F5344CB8AC3E}">
        <p14:creationId xmlns:p14="http://schemas.microsoft.com/office/powerpoint/2010/main" val="3395310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Timeframe</a:t>
            </a:r>
            <a:endParaRPr lang="en-AU" b="1" dirty="0"/>
          </a:p>
        </p:txBody>
      </p:sp>
      <p:sp>
        <p:nvSpPr>
          <p:cNvPr id="3" name="Content Placeholder 2"/>
          <p:cNvSpPr>
            <a:spLocks noGrp="1"/>
          </p:cNvSpPr>
          <p:nvPr>
            <p:ph idx="1"/>
          </p:nvPr>
        </p:nvSpPr>
        <p:spPr/>
        <p:txBody>
          <a:bodyPr/>
          <a:lstStyle/>
          <a:p>
            <a:r>
              <a:rPr lang="en-AU" dirty="0" smtClean="0"/>
              <a:t>Basic split system  (one or more units) - 1 hr </a:t>
            </a:r>
          </a:p>
          <a:p>
            <a:r>
              <a:rPr lang="en-AU" dirty="0" smtClean="0"/>
              <a:t>Ducted System for a small house – </a:t>
            </a:r>
            <a:r>
              <a:rPr lang="en-AU" dirty="0"/>
              <a:t>2</a:t>
            </a:r>
            <a:r>
              <a:rPr lang="en-AU" dirty="0" smtClean="0"/>
              <a:t> hrs</a:t>
            </a:r>
          </a:p>
          <a:p>
            <a:r>
              <a:rPr lang="en-AU" dirty="0" smtClean="0"/>
              <a:t>Ducted system for large house – 2.5 hrs</a:t>
            </a:r>
          </a:p>
          <a:p>
            <a:endParaRPr lang="en-AU" dirty="0" smtClean="0"/>
          </a:p>
          <a:p>
            <a:endParaRPr lang="en-AU" i="1" dirty="0"/>
          </a:p>
        </p:txBody>
      </p:sp>
    </p:spTree>
    <p:extLst>
      <p:ext uri="{BB962C8B-B14F-4D97-AF65-F5344CB8AC3E}">
        <p14:creationId xmlns:p14="http://schemas.microsoft.com/office/powerpoint/2010/main" val="2328248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Ducted systems	</a:t>
            </a:r>
            <a:endParaRPr lang="en-AU" b="1" dirty="0"/>
          </a:p>
        </p:txBody>
      </p:sp>
      <p:sp>
        <p:nvSpPr>
          <p:cNvPr id="3" name="Content Placeholder 2"/>
          <p:cNvSpPr>
            <a:spLocks noGrp="1"/>
          </p:cNvSpPr>
          <p:nvPr>
            <p:ph idx="1"/>
          </p:nvPr>
        </p:nvSpPr>
        <p:spPr/>
        <p:txBody>
          <a:bodyPr/>
          <a:lstStyle/>
          <a:p>
            <a:r>
              <a:rPr lang="en-AU" dirty="0" smtClean="0"/>
              <a:t>If a ducted system has its evaporative unit in the roof, it requires the use of the scaffoldings </a:t>
            </a:r>
          </a:p>
          <a:p>
            <a:r>
              <a:rPr lang="en-AU" dirty="0" smtClean="0"/>
              <a:t>This incurs a surcharge of $70</a:t>
            </a:r>
          </a:p>
          <a:p>
            <a:r>
              <a:rPr lang="en-AU" dirty="0" smtClean="0"/>
              <a:t>NOTE- in roof ducted evaporative units should be booked in first thing in the morning for WHS reasons as roof cavities can get very hot</a:t>
            </a:r>
            <a:endParaRPr lang="en-AU" dirty="0"/>
          </a:p>
        </p:txBody>
      </p:sp>
    </p:spTree>
    <p:extLst>
      <p:ext uri="{BB962C8B-B14F-4D97-AF65-F5344CB8AC3E}">
        <p14:creationId xmlns:p14="http://schemas.microsoft.com/office/powerpoint/2010/main" val="1543504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Equipment List	</a:t>
            </a:r>
            <a:endParaRPr lang="en-AU" b="1" dirty="0"/>
          </a:p>
        </p:txBody>
      </p:sp>
      <p:sp>
        <p:nvSpPr>
          <p:cNvPr id="3" name="Content Placeholder 2"/>
          <p:cNvSpPr>
            <a:spLocks noGrp="1"/>
          </p:cNvSpPr>
          <p:nvPr>
            <p:ph idx="1"/>
          </p:nvPr>
        </p:nvSpPr>
        <p:spPr>
          <a:xfrm>
            <a:off x="885824" y="1497330"/>
            <a:ext cx="5157903" cy="4389120"/>
          </a:xfrm>
        </p:spPr>
        <p:txBody>
          <a:bodyPr>
            <a:normAutofit fontScale="92500" lnSpcReduction="10000"/>
          </a:bodyPr>
          <a:lstStyle/>
          <a:p>
            <a:r>
              <a:rPr lang="en-AU" sz="2300" dirty="0"/>
              <a:t>20L bucket</a:t>
            </a:r>
          </a:p>
          <a:p>
            <a:r>
              <a:rPr lang="en-AU" sz="2300" dirty="0"/>
              <a:t>Paint brush</a:t>
            </a:r>
          </a:p>
          <a:p>
            <a:r>
              <a:rPr lang="en-AU" sz="2300" dirty="0"/>
              <a:t>Drop sheet</a:t>
            </a:r>
          </a:p>
          <a:p>
            <a:r>
              <a:rPr lang="en-AU" sz="2300" dirty="0"/>
              <a:t>Safety goggles</a:t>
            </a:r>
          </a:p>
          <a:p>
            <a:r>
              <a:rPr lang="en-AU" sz="2300" dirty="0"/>
              <a:t>Face masks</a:t>
            </a:r>
          </a:p>
          <a:p>
            <a:r>
              <a:rPr lang="en-AU" sz="2300" dirty="0"/>
              <a:t>Work light</a:t>
            </a:r>
          </a:p>
          <a:p>
            <a:r>
              <a:rPr lang="en-AU" sz="2300" dirty="0"/>
              <a:t>Multi tool screw driver</a:t>
            </a:r>
          </a:p>
          <a:p>
            <a:r>
              <a:rPr lang="en-AU" sz="2300" dirty="0"/>
              <a:t>1L Solo pump sprayer</a:t>
            </a:r>
          </a:p>
          <a:p>
            <a:r>
              <a:rPr lang="en-AU" sz="2300" dirty="0"/>
              <a:t>Non Contact tape</a:t>
            </a:r>
          </a:p>
          <a:p>
            <a:r>
              <a:rPr lang="en-AU" sz="2300" dirty="0" smtClean="0"/>
              <a:t>Anemometer</a:t>
            </a:r>
            <a:endParaRPr lang="en-AU" sz="2300" dirty="0"/>
          </a:p>
          <a:p>
            <a:r>
              <a:rPr lang="en-AU" sz="2300" dirty="0"/>
              <a:t>Small Sabrina only, requires extension hose</a:t>
            </a:r>
          </a:p>
          <a:p>
            <a:endParaRPr lang="en-AU" dirty="0"/>
          </a:p>
        </p:txBody>
      </p:sp>
      <p:pic>
        <p:nvPicPr>
          <p:cNvPr id="4" name="Picture 2" descr="U:\My Documents\ALL FOLDERS\Cool Rooms\Air cons\equipment list 100115\anem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20825" y="1049593"/>
            <a:ext cx="2364776" cy="1771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My Documents\ALL FOLDERS\Cool Rooms\Air cons\equipment list 100115\solo pump spray.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5400000">
            <a:off x="5767841" y="1049593"/>
            <a:ext cx="2364775" cy="1771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My Documents\ALL FOLDERS\Cool Rooms\Air cons\equipment list 100115\non contact ta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728" y="3236362"/>
            <a:ext cx="2276035" cy="1705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U:\My Documents\ALL FOLDERS\Cool Rooms\Air cons\equipment list 100115\extension ho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326" y="3236362"/>
            <a:ext cx="2276035" cy="170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8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Jet Kit</a:t>
            </a:r>
            <a:endParaRPr lang="en-AU" b="1" dirty="0"/>
          </a:p>
        </p:txBody>
      </p:sp>
      <p:sp>
        <p:nvSpPr>
          <p:cNvPr id="3" name="Content Placeholder 2"/>
          <p:cNvSpPr>
            <a:spLocks noGrp="1"/>
          </p:cNvSpPr>
          <p:nvPr>
            <p:ph idx="1"/>
          </p:nvPr>
        </p:nvSpPr>
        <p:spPr>
          <a:xfrm>
            <a:off x="838200" y="1440180"/>
            <a:ext cx="3178696" cy="4389120"/>
          </a:xfrm>
        </p:spPr>
        <p:txBody>
          <a:bodyPr/>
          <a:lstStyle/>
          <a:p>
            <a:r>
              <a:rPr lang="en-AU" dirty="0"/>
              <a:t>Jet trigger</a:t>
            </a:r>
          </a:p>
          <a:p>
            <a:r>
              <a:rPr lang="en-AU" dirty="0"/>
              <a:t>Direct Jet</a:t>
            </a:r>
          </a:p>
          <a:p>
            <a:r>
              <a:rPr lang="en-AU" dirty="0"/>
              <a:t>15 degree jet</a:t>
            </a:r>
          </a:p>
          <a:p>
            <a:r>
              <a:rPr lang="en-AU" dirty="0"/>
              <a:t>85 degree angle jet</a:t>
            </a:r>
          </a:p>
          <a:p>
            <a:r>
              <a:rPr lang="en-AU" dirty="0"/>
              <a:t>Extension lance</a:t>
            </a:r>
          </a:p>
          <a:p>
            <a:endParaRPr lang="en-AU" dirty="0"/>
          </a:p>
        </p:txBody>
      </p:sp>
      <p:pic>
        <p:nvPicPr>
          <p:cNvPr id="9" name="Picture 2" descr="U:\My Documents\ALL FOLDERS\Cool Rooms\Air cons\equipment list 100115\tri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61135" y="746410"/>
            <a:ext cx="3040980" cy="2278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My Documents\ALL FOLDERS\Cool Rooms\Air cons\equipment list 100115\direct j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56" y="365125"/>
            <a:ext cx="2347323" cy="17586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U:\My Documents\ALL FOLDERS\Cool Rooms\Air cons\equipment list 100115\15 j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056" y="2305547"/>
            <a:ext cx="2362993" cy="1770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U:\My Documents\ALL FOLDERS\Cool Rooms\Air cons\equipment list 100115\85 angle j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056" y="4257709"/>
            <a:ext cx="2347323" cy="17586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U:\My Documents\ALL FOLDERS\Cool Rooms\Air cons\equipment list 100115\l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420" y="3559827"/>
            <a:ext cx="2436112" cy="182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31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Bib Kit</a:t>
            </a:r>
            <a:endParaRPr lang="en-AU" b="1" dirty="0"/>
          </a:p>
        </p:txBody>
      </p:sp>
      <p:sp>
        <p:nvSpPr>
          <p:cNvPr id="3" name="Content Placeholder 2"/>
          <p:cNvSpPr>
            <a:spLocks noGrp="1"/>
          </p:cNvSpPr>
          <p:nvPr>
            <p:ph idx="1"/>
          </p:nvPr>
        </p:nvSpPr>
        <p:spPr>
          <a:xfrm>
            <a:off x="838200" y="1497330"/>
            <a:ext cx="3034680" cy="4389120"/>
          </a:xfrm>
        </p:spPr>
        <p:txBody>
          <a:bodyPr/>
          <a:lstStyle/>
          <a:p>
            <a:r>
              <a:rPr lang="en-AU" dirty="0"/>
              <a:t>Bib kit over view</a:t>
            </a:r>
          </a:p>
          <a:p>
            <a:r>
              <a:rPr lang="en-AU" dirty="0"/>
              <a:t>Fitting Bracket</a:t>
            </a:r>
          </a:p>
          <a:p>
            <a:r>
              <a:rPr lang="en-AU" dirty="0"/>
              <a:t>Bib strings</a:t>
            </a:r>
          </a:p>
          <a:p>
            <a:r>
              <a:rPr lang="en-AU" dirty="0"/>
              <a:t>Bib funnel</a:t>
            </a:r>
          </a:p>
          <a:p>
            <a:endParaRPr lang="en-AU" dirty="0"/>
          </a:p>
        </p:txBody>
      </p:sp>
      <p:pic>
        <p:nvPicPr>
          <p:cNvPr id="4" name="Picture 2" descr="U:\My Documents\ALL FOLDERS\Cool Rooms\Air cons\equipment list 100115\bib over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46" y="466552"/>
            <a:ext cx="326769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My Documents\ALL FOLDERS\Cool Rooms\Air cons\equipment list 100115\bib brac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723" y="466552"/>
            <a:ext cx="326769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My Documents\ALL FOLDERS\Cool Rooms\Air cons\equipment list 100115\bib fun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548" y="3043463"/>
            <a:ext cx="2944416" cy="2206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My Documents\ALL FOLDERS\Cool Rooms\Air cons\equipment list 100115\bib str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9723" y="3043463"/>
            <a:ext cx="2915816" cy="21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0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AU" b="1" dirty="0" smtClean="0"/>
              <a:t>Split Systems</a:t>
            </a:r>
            <a:endParaRPr lang="en-AU" dirty="0"/>
          </a:p>
        </p:txBody>
      </p:sp>
      <p:sp>
        <p:nvSpPr>
          <p:cNvPr id="3" name="Content Placeholder 2"/>
          <p:cNvSpPr>
            <a:spLocks noGrp="1"/>
          </p:cNvSpPr>
          <p:nvPr>
            <p:ph idx="1"/>
          </p:nvPr>
        </p:nvSpPr>
        <p:spPr>
          <a:xfrm>
            <a:off x="1919536" y="1183407"/>
            <a:ext cx="8229600" cy="2069584"/>
          </a:xfrm>
        </p:spPr>
        <p:txBody>
          <a:bodyPr>
            <a:normAutofit lnSpcReduction="10000"/>
          </a:bodyPr>
          <a:lstStyle/>
          <a:p>
            <a:r>
              <a:rPr lang="en-AU" dirty="0" smtClean="0"/>
              <a:t>Ideal for air conditioning one room or a specific area of a home.</a:t>
            </a:r>
          </a:p>
          <a:p>
            <a:r>
              <a:rPr lang="en-AU" dirty="0" smtClean="0"/>
              <a:t>Wall-mounted</a:t>
            </a:r>
          </a:p>
          <a:p>
            <a:r>
              <a:rPr lang="en-AU" dirty="0" smtClean="0"/>
              <a:t>Less expensive to install than a ducted system and typically cheaper to run</a:t>
            </a:r>
            <a:endParaRPr lang="en-AU" dirty="0"/>
          </a:p>
        </p:txBody>
      </p:sp>
      <p:pic>
        <p:nvPicPr>
          <p:cNvPr id="6" name="Picture 2" descr="http://2.bp.blogspot.com/-Ua3lZPFUADs/TzguJDsL97I/AAAAAAAAB30/X4TMM6g1P1s/s400/Daikin%2BFT35%2B-%2BR35%2BAir%2BConditioner.jpg"/>
          <p:cNvPicPr>
            <a:picLocks noChangeAspect="1" noChangeArrowheads="1"/>
          </p:cNvPicPr>
          <p:nvPr/>
        </p:nvPicPr>
        <p:blipFill>
          <a:blip r:embed="rId2" cstate="print"/>
          <a:srcRect/>
          <a:stretch>
            <a:fillRect/>
          </a:stretch>
        </p:blipFill>
        <p:spPr bwMode="auto">
          <a:xfrm>
            <a:off x="2063552" y="3432424"/>
            <a:ext cx="4104456" cy="2615545"/>
          </a:xfrm>
          <a:prstGeom prst="rect">
            <a:avLst/>
          </a:prstGeom>
          <a:noFill/>
        </p:spPr>
      </p:pic>
      <p:pic>
        <p:nvPicPr>
          <p:cNvPr id="30722" name="Picture 2" descr="http://www.costair.com.au/img/small-img/Actron-room.jpg"/>
          <p:cNvPicPr>
            <a:picLocks noChangeAspect="1" noChangeArrowheads="1"/>
          </p:cNvPicPr>
          <p:nvPr/>
        </p:nvPicPr>
        <p:blipFill>
          <a:blip r:embed="rId3" cstate="print"/>
          <a:srcRect/>
          <a:stretch>
            <a:fillRect/>
          </a:stretch>
        </p:blipFill>
        <p:spPr bwMode="auto">
          <a:xfrm>
            <a:off x="6384032" y="3403848"/>
            <a:ext cx="3960440" cy="2592288"/>
          </a:xfrm>
          <a:prstGeom prst="rect">
            <a:avLst/>
          </a:prstGeom>
          <a:noFill/>
        </p:spPr>
      </p:pic>
    </p:spTree>
    <p:extLst>
      <p:ext uri="{BB962C8B-B14F-4D97-AF65-F5344CB8AC3E}">
        <p14:creationId xmlns:p14="http://schemas.microsoft.com/office/powerpoint/2010/main" val="2790721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FAQ’s</a:t>
            </a:r>
            <a:endParaRPr lang="en-AU" b="1" dirty="0"/>
          </a:p>
        </p:txBody>
      </p:sp>
      <p:sp>
        <p:nvSpPr>
          <p:cNvPr id="3" name="Content Placeholder 2"/>
          <p:cNvSpPr>
            <a:spLocks noGrp="1"/>
          </p:cNvSpPr>
          <p:nvPr>
            <p:ph idx="1"/>
          </p:nvPr>
        </p:nvSpPr>
        <p:spPr>
          <a:xfrm>
            <a:off x="838200" y="1616075"/>
            <a:ext cx="10515600" cy="4351338"/>
          </a:xfrm>
        </p:spPr>
        <p:txBody>
          <a:bodyPr>
            <a:normAutofit fontScale="92500" lnSpcReduction="10000"/>
          </a:bodyPr>
          <a:lstStyle/>
          <a:p>
            <a:pPr>
              <a:buNone/>
            </a:pPr>
            <a:r>
              <a:rPr lang="en-AU" dirty="0" smtClean="0"/>
              <a:t>Q1:How long the cleaning will last?</a:t>
            </a:r>
          </a:p>
          <a:p>
            <a:pPr>
              <a:buNone/>
            </a:pPr>
            <a:r>
              <a:rPr lang="en-AU" i="1" dirty="0" smtClean="0"/>
              <a:t>   A: 3-6 months for a clean and 2 years with </a:t>
            </a:r>
            <a:r>
              <a:rPr lang="en-AU" i="1" dirty="0" err="1" smtClean="0"/>
              <a:t>ecoprotect</a:t>
            </a:r>
            <a:r>
              <a:rPr lang="en-AU" i="1" dirty="0" smtClean="0"/>
              <a:t> but cleaning the air con units every year is best</a:t>
            </a:r>
          </a:p>
          <a:p>
            <a:pPr>
              <a:buNone/>
            </a:pPr>
            <a:r>
              <a:rPr lang="en-AU" dirty="0" smtClean="0"/>
              <a:t>Q2: Is the cleaning process for each type air con units the same?</a:t>
            </a:r>
          </a:p>
          <a:p>
            <a:pPr>
              <a:buNone/>
            </a:pPr>
            <a:r>
              <a:rPr lang="en-AU" dirty="0" smtClean="0"/>
              <a:t> </a:t>
            </a:r>
            <a:r>
              <a:rPr lang="en-AU" i="1" dirty="0" smtClean="0"/>
              <a:t>	A: Yes, but the units being cleaned look a bit different and are bigger.</a:t>
            </a:r>
          </a:p>
          <a:p>
            <a:pPr>
              <a:buNone/>
            </a:pPr>
            <a:r>
              <a:rPr lang="en-AU" dirty="0" smtClean="0"/>
              <a:t>Q3: Is there a 14-day guarantee</a:t>
            </a:r>
          </a:p>
          <a:p>
            <a:pPr>
              <a:buNone/>
            </a:pPr>
            <a:r>
              <a:rPr lang="en-AU" i="1" dirty="0" smtClean="0"/>
              <a:t>    A: Yes</a:t>
            </a:r>
          </a:p>
          <a:p>
            <a:pPr>
              <a:buNone/>
            </a:pPr>
            <a:r>
              <a:rPr lang="en-AU" i="1" dirty="0" smtClean="0"/>
              <a:t>Q4: </a:t>
            </a:r>
            <a:r>
              <a:rPr lang="en-AU" dirty="0" smtClean="0"/>
              <a:t>Is there a discount if there’s more than 1 unit? </a:t>
            </a:r>
          </a:p>
          <a:p>
            <a:pPr>
              <a:buNone/>
            </a:pPr>
            <a:r>
              <a:rPr lang="en-AU" dirty="0" smtClean="0"/>
              <a:t>    A: 25% on the second unit.</a:t>
            </a:r>
            <a:endParaRPr lang="en-AU" i="1" dirty="0" smtClean="0"/>
          </a:p>
          <a:p>
            <a:pPr>
              <a:buNone/>
            </a:pPr>
            <a:r>
              <a:rPr lang="en-AU" dirty="0" smtClean="0"/>
              <a:t> </a:t>
            </a:r>
            <a:endParaRPr lang="en-AU" dirty="0"/>
          </a:p>
        </p:txBody>
      </p:sp>
    </p:spTree>
    <p:extLst>
      <p:ext uri="{BB962C8B-B14F-4D97-AF65-F5344CB8AC3E}">
        <p14:creationId xmlns:p14="http://schemas.microsoft.com/office/powerpoint/2010/main" val="1217694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03512" y="260648"/>
            <a:ext cx="8784976" cy="1512168"/>
          </a:xfrm>
        </p:spPr>
        <p:txBody>
          <a:bodyPr>
            <a:normAutofit/>
          </a:bodyPr>
          <a:lstStyle/>
          <a:p>
            <a:r>
              <a:rPr lang="en-AU" sz="2800" dirty="0"/>
              <a:t>The split system breaks the air conditioning system into 2 packages or terminal units</a:t>
            </a:r>
          </a:p>
        </p:txBody>
      </p:sp>
      <p:sp>
        <p:nvSpPr>
          <p:cNvPr id="3" name="Content Placeholder 2"/>
          <p:cNvSpPr>
            <a:spLocks noGrp="1"/>
          </p:cNvSpPr>
          <p:nvPr>
            <p:ph idx="1"/>
          </p:nvPr>
        </p:nvSpPr>
        <p:spPr>
          <a:xfrm>
            <a:off x="1524000" y="1628800"/>
            <a:ext cx="5194920" cy="4896544"/>
          </a:xfrm>
        </p:spPr>
        <p:txBody>
          <a:bodyPr>
            <a:normAutofit/>
          </a:bodyPr>
          <a:lstStyle/>
          <a:p>
            <a:pPr marL="731520" lvl="1" indent="-274320">
              <a:buClr>
                <a:schemeClr val="accent3"/>
              </a:buClr>
              <a:buSzPct val="95000"/>
            </a:pPr>
            <a:r>
              <a:rPr lang="en-AU" sz="2600" dirty="0" smtClean="0"/>
              <a:t>evaporative </a:t>
            </a:r>
            <a:r>
              <a:rPr lang="en-AU" sz="2600" dirty="0"/>
              <a:t>unit (internal unit)– </a:t>
            </a:r>
            <a:r>
              <a:rPr lang="en-AU" sz="2000" dirty="0"/>
              <a:t>located inside the house and handles air cooling and distribution. </a:t>
            </a:r>
          </a:p>
          <a:p>
            <a:pPr marL="731520" lvl="1" indent="-274320">
              <a:buClr>
                <a:schemeClr val="accent3"/>
              </a:buClr>
              <a:buSzPct val="95000"/>
            </a:pPr>
            <a:endParaRPr lang="en-AU" sz="2600" dirty="0"/>
          </a:p>
          <a:p>
            <a:pPr marL="731520" lvl="1" indent="-274320">
              <a:buClr>
                <a:schemeClr val="accent3"/>
              </a:buClr>
              <a:buSzPct val="95000"/>
              <a:buNone/>
            </a:pPr>
            <a:endParaRPr lang="en-AU" sz="2600" dirty="0"/>
          </a:p>
          <a:p>
            <a:pPr marL="731520" lvl="1" indent="-274320">
              <a:buClr>
                <a:schemeClr val="accent3"/>
              </a:buClr>
              <a:buSzPct val="95000"/>
            </a:pPr>
            <a:r>
              <a:rPr lang="en-AU" sz="2600" dirty="0"/>
              <a:t>condensing unit (external unit) - </a:t>
            </a:r>
            <a:r>
              <a:rPr lang="en-AU" sz="2000" dirty="0"/>
              <a:t>installed outside of the house and contains the compressor which is linked to the internal unit via drain pipes and electric cables. </a:t>
            </a:r>
            <a:endParaRPr lang="en-AU" dirty="0"/>
          </a:p>
        </p:txBody>
      </p:sp>
      <p:pic>
        <p:nvPicPr>
          <p:cNvPr id="4" name="Picture 5" descr="http://www.westbaymechanical.com/images/wq6tjo3wxy_9bbd214b_3e7c_cfa5_a0e0_8ef9aa95045f.jpg"/>
          <p:cNvPicPr>
            <a:picLocks noChangeAspect="1" noChangeArrowheads="1"/>
          </p:cNvPicPr>
          <p:nvPr/>
        </p:nvPicPr>
        <p:blipFill>
          <a:blip r:embed="rId2" cstate="print"/>
          <a:srcRect/>
          <a:stretch>
            <a:fillRect/>
          </a:stretch>
        </p:blipFill>
        <p:spPr bwMode="auto">
          <a:xfrm>
            <a:off x="7032104" y="1360959"/>
            <a:ext cx="3791744" cy="198884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7032104" y="3435474"/>
            <a:ext cx="2326754" cy="2454673"/>
          </a:xfrm>
          <a:prstGeom prst="rect">
            <a:avLst/>
          </a:prstGeom>
          <a:noFill/>
          <a:ln w="9525">
            <a:noFill/>
            <a:miter lim="800000"/>
            <a:headEnd/>
            <a:tailEnd/>
          </a:ln>
        </p:spPr>
      </p:pic>
    </p:spTree>
    <p:extLst>
      <p:ext uri="{BB962C8B-B14F-4D97-AF65-F5344CB8AC3E}">
        <p14:creationId xmlns:p14="http://schemas.microsoft.com/office/powerpoint/2010/main" val="120573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76486"/>
            <a:ext cx="8229600" cy="1143000"/>
          </a:xfrm>
        </p:spPr>
        <p:txBody>
          <a:bodyPr>
            <a:normAutofit fontScale="90000"/>
          </a:bodyPr>
          <a:lstStyle/>
          <a:p>
            <a:r>
              <a:rPr lang="en-AU" sz="4900" b="1" dirty="0"/>
              <a:t>Ducted systems</a:t>
            </a:r>
            <a:r>
              <a:rPr lang="en-AU" sz="5400" b="1" dirty="0"/>
              <a:t/>
            </a:r>
            <a:br>
              <a:rPr lang="en-AU" sz="5400" b="1" dirty="0"/>
            </a:br>
            <a:endParaRPr lang="en-AU" dirty="0"/>
          </a:p>
        </p:txBody>
      </p:sp>
      <p:sp>
        <p:nvSpPr>
          <p:cNvPr id="3" name="Content Placeholder 2"/>
          <p:cNvSpPr>
            <a:spLocks noGrp="1"/>
          </p:cNvSpPr>
          <p:nvPr>
            <p:ph idx="1"/>
          </p:nvPr>
        </p:nvSpPr>
        <p:spPr>
          <a:xfrm>
            <a:off x="5879976" y="3789040"/>
            <a:ext cx="4474840" cy="2850976"/>
          </a:xfrm>
        </p:spPr>
        <p:txBody>
          <a:bodyPr>
            <a:normAutofit/>
          </a:bodyPr>
          <a:lstStyle/>
          <a:p>
            <a:r>
              <a:rPr lang="en-AU" dirty="0" smtClean="0"/>
              <a:t>ducts are hidden in the wall and roof and only discreet wall and roof panels are visible.</a:t>
            </a:r>
          </a:p>
          <a:p>
            <a:r>
              <a:rPr lang="en-AU" dirty="0" smtClean="0"/>
              <a:t>more expensive than a split system.</a:t>
            </a:r>
          </a:p>
          <a:p>
            <a:endParaRPr lang="en-AU" dirty="0" smtClean="0"/>
          </a:p>
        </p:txBody>
      </p:sp>
      <p:pic>
        <p:nvPicPr>
          <p:cNvPr id="10244" name="Picture 4" descr="http://www.temperzone.com.au/products/Ducted-Images/ducted_main.aspx"/>
          <p:cNvPicPr>
            <a:picLocks noChangeAspect="1" noChangeArrowheads="1"/>
          </p:cNvPicPr>
          <p:nvPr/>
        </p:nvPicPr>
        <p:blipFill>
          <a:blip r:embed="rId2" cstate="print"/>
          <a:srcRect/>
          <a:stretch>
            <a:fillRect/>
          </a:stretch>
        </p:blipFill>
        <p:spPr bwMode="auto">
          <a:xfrm>
            <a:off x="6456040" y="980728"/>
            <a:ext cx="3810000" cy="2524844"/>
          </a:xfrm>
          <a:prstGeom prst="rect">
            <a:avLst/>
          </a:prstGeom>
          <a:noFill/>
        </p:spPr>
      </p:pic>
      <p:sp>
        <p:nvSpPr>
          <p:cNvPr id="6" name="Content Placeholder 2"/>
          <p:cNvSpPr txBox="1">
            <a:spLocks/>
          </p:cNvSpPr>
          <p:nvPr/>
        </p:nvSpPr>
        <p:spPr>
          <a:xfrm>
            <a:off x="1919536" y="1333525"/>
            <a:ext cx="4123184" cy="2111896"/>
          </a:xfrm>
          <a:prstGeom prst="rect">
            <a:avLst/>
          </a:prstGeom>
        </p:spPr>
        <p:txBody>
          <a:bodyPr vert="horz">
            <a:normAutofit/>
          </a:bodyPr>
          <a:lstStyle/>
          <a:p>
            <a:pPr marL="274320" indent="-274320">
              <a:spcBef>
                <a:spcPct val="20000"/>
              </a:spcBef>
              <a:buClr>
                <a:schemeClr val="accent3"/>
              </a:buClr>
              <a:buSzPct val="95000"/>
              <a:buFont typeface="Wingdings 2"/>
              <a:buChar char=""/>
              <a:defRPr/>
            </a:pPr>
            <a:r>
              <a:rPr lang="en-AU" sz="2600" dirty="0"/>
              <a:t>Operates from a central location and warm or cool air is sent to the various rooms of the house via a network of ducts.</a:t>
            </a:r>
          </a:p>
          <a:p>
            <a:pPr marL="274320" indent="-274320">
              <a:spcBef>
                <a:spcPct val="20000"/>
              </a:spcBef>
              <a:buClr>
                <a:schemeClr val="accent3"/>
              </a:buClr>
              <a:buSzPct val="95000"/>
              <a:buFont typeface="Wingdings 2"/>
              <a:buChar char=""/>
              <a:defRPr/>
            </a:pPr>
            <a:endParaRPr lang="en-AU" sz="2600" dirty="0"/>
          </a:p>
        </p:txBody>
      </p:sp>
      <p:pic>
        <p:nvPicPr>
          <p:cNvPr id="10251" name="Picture 11" descr="http://stagetecture.com/wp-content/uploads/2013/05/air-conditioning-vents-interiors.jpg"/>
          <p:cNvPicPr>
            <a:picLocks noChangeAspect="1" noChangeArrowheads="1"/>
          </p:cNvPicPr>
          <p:nvPr/>
        </p:nvPicPr>
        <p:blipFill>
          <a:blip r:embed="rId3" cstate="print"/>
          <a:srcRect/>
          <a:stretch>
            <a:fillRect/>
          </a:stretch>
        </p:blipFill>
        <p:spPr bwMode="auto">
          <a:xfrm>
            <a:off x="2314574" y="3645026"/>
            <a:ext cx="3277369" cy="2549794"/>
          </a:xfrm>
          <a:prstGeom prst="rect">
            <a:avLst/>
          </a:prstGeom>
          <a:noFill/>
        </p:spPr>
      </p:pic>
    </p:spTree>
    <p:extLst>
      <p:ext uri="{BB962C8B-B14F-4D97-AF65-F5344CB8AC3E}">
        <p14:creationId xmlns:p14="http://schemas.microsoft.com/office/powerpoint/2010/main" val="5048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Window Unit</a:t>
            </a:r>
            <a:endParaRPr lang="en-AU" b="1" dirty="0"/>
          </a:p>
        </p:txBody>
      </p:sp>
      <p:sp>
        <p:nvSpPr>
          <p:cNvPr id="3" name="Content Placeholder 2"/>
          <p:cNvSpPr>
            <a:spLocks noGrp="1"/>
          </p:cNvSpPr>
          <p:nvPr>
            <p:ph idx="1"/>
          </p:nvPr>
        </p:nvSpPr>
        <p:spPr>
          <a:xfrm>
            <a:off x="1981200" y="1640205"/>
            <a:ext cx="8229600" cy="1421512"/>
          </a:xfrm>
        </p:spPr>
        <p:txBody>
          <a:bodyPr>
            <a:normAutofit fontScale="92500" lnSpcReduction="20000"/>
          </a:bodyPr>
          <a:lstStyle/>
          <a:p>
            <a:r>
              <a:rPr lang="en-AU" dirty="0" smtClean="0"/>
              <a:t>designed to be fitted in window sills.</a:t>
            </a:r>
          </a:p>
          <a:p>
            <a:r>
              <a:rPr lang="en-AU" dirty="0" smtClean="0"/>
              <a:t>houses all the necessary components, namely the compressor, condenser, expansion valve or coil, evaporator and cooling coil enclosed in a single box. </a:t>
            </a:r>
            <a:endParaRPr lang="en-AU" dirty="0"/>
          </a:p>
        </p:txBody>
      </p:sp>
      <p:pic>
        <p:nvPicPr>
          <p:cNvPr id="11266" name="Picture 2" descr="http://www.hometips.com/wp-content/uploads/2012/04/window_air_conditioner_whi11.jpg?4d1dee"/>
          <p:cNvPicPr>
            <a:picLocks noChangeAspect="1" noChangeArrowheads="1"/>
          </p:cNvPicPr>
          <p:nvPr/>
        </p:nvPicPr>
        <p:blipFill>
          <a:blip r:embed="rId2" cstate="print"/>
          <a:srcRect/>
          <a:stretch>
            <a:fillRect/>
          </a:stretch>
        </p:blipFill>
        <p:spPr bwMode="auto">
          <a:xfrm>
            <a:off x="2607713" y="3558478"/>
            <a:ext cx="2164813" cy="2074613"/>
          </a:xfrm>
          <a:prstGeom prst="rect">
            <a:avLst/>
          </a:prstGeom>
          <a:noFill/>
        </p:spPr>
      </p:pic>
      <p:pic>
        <p:nvPicPr>
          <p:cNvPr id="11269" name="Picture 5"/>
          <p:cNvPicPr>
            <a:picLocks noChangeAspect="1" noChangeArrowheads="1"/>
          </p:cNvPicPr>
          <p:nvPr/>
        </p:nvPicPr>
        <p:blipFill>
          <a:blip r:embed="rId3" cstate="print"/>
          <a:srcRect/>
          <a:stretch>
            <a:fillRect/>
          </a:stretch>
        </p:blipFill>
        <p:spPr bwMode="auto">
          <a:xfrm>
            <a:off x="5606534" y="3558478"/>
            <a:ext cx="2414517" cy="2052622"/>
          </a:xfrm>
          <a:prstGeom prst="rect">
            <a:avLst/>
          </a:prstGeom>
          <a:noFill/>
          <a:ln w="9525">
            <a:noFill/>
            <a:miter lim="800000"/>
            <a:headEnd/>
            <a:tailEnd/>
          </a:ln>
        </p:spPr>
      </p:pic>
    </p:spTree>
    <p:extLst>
      <p:ext uri="{BB962C8B-B14F-4D97-AF65-F5344CB8AC3E}">
        <p14:creationId xmlns:p14="http://schemas.microsoft.com/office/powerpoint/2010/main" val="390763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b="1" dirty="0"/>
              <a:t>Simplified explanation of how an air con works</a:t>
            </a:r>
            <a:endParaRPr lang="en-AU" dirty="0"/>
          </a:p>
        </p:txBody>
      </p:sp>
      <p:pic>
        <p:nvPicPr>
          <p:cNvPr id="4" name="Picture 2"/>
          <p:cNvPicPr>
            <a:picLocks noGrp="1" noChangeAspect="1" noChangeArrowheads="1"/>
          </p:cNvPicPr>
          <p:nvPr>
            <p:ph idx="1"/>
          </p:nvPr>
        </p:nvPicPr>
        <p:blipFill>
          <a:blip r:embed="rId2" cstate="print"/>
          <a:stretch>
            <a:fillRect/>
          </a:stretch>
        </p:blipFill>
        <p:spPr bwMode="auto">
          <a:xfrm>
            <a:off x="2319338" y="2039144"/>
            <a:ext cx="7553325" cy="3924300"/>
          </a:xfrm>
          <a:prstGeom prst="rect">
            <a:avLst/>
          </a:prstGeom>
          <a:noFill/>
          <a:ln w="9525">
            <a:noFill/>
            <a:miter lim="800000"/>
            <a:headEnd/>
            <a:tailEnd/>
          </a:ln>
        </p:spPr>
      </p:pic>
    </p:spTree>
    <p:extLst>
      <p:ext uri="{BB962C8B-B14F-4D97-AF65-F5344CB8AC3E}">
        <p14:creationId xmlns:p14="http://schemas.microsoft.com/office/powerpoint/2010/main" val="342881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How an Air con works?</a:t>
            </a:r>
            <a:endParaRPr lang="en-AU" b="1" dirty="0"/>
          </a:p>
        </p:txBody>
      </p:sp>
      <p:sp>
        <p:nvSpPr>
          <p:cNvPr id="3" name="Content Placeholder 2"/>
          <p:cNvSpPr>
            <a:spLocks noGrp="1"/>
          </p:cNvSpPr>
          <p:nvPr>
            <p:ph idx="1"/>
          </p:nvPr>
        </p:nvSpPr>
        <p:spPr/>
        <p:txBody>
          <a:bodyPr>
            <a:normAutofit/>
          </a:bodyPr>
          <a:lstStyle/>
          <a:p>
            <a:r>
              <a:rPr lang="en-AU" dirty="0" smtClean="0"/>
              <a:t>Air </a:t>
            </a:r>
            <a:r>
              <a:rPr lang="en-AU" dirty="0"/>
              <a:t>conditioners use refrigeration to chill indoor </a:t>
            </a:r>
            <a:r>
              <a:rPr lang="en-AU" dirty="0" smtClean="0"/>
              <a:t>air,</a:t>
            </a:r>
          </a:p>
          <a:p>
            <a:r>
              <a:rPr lang="en-AU" dirty="0" smtClean="0"/>
              <a:t>Taking </a:t>
            </a:r>
            <a:r>
              <a:rPr lang="en-AU" dirty="0"/>
              <a:t>advantage of a remarkable physical law: When a </a:t>
            </a:r>
            <a:r>
              <a:rPr lang="en-AU" dirty="0">
                <a:hlinkClick r:id="rId2"/>
              </a:rPr>
              <a:t>liquid</a:t>
            </a:r>
            <a:r>
              <a:rPr lang="en-AU" dirty="0"/>
              <a:t> converts to a </a:t>
            </a:r>
            <a:r>
              <a:rPr lang="en-AU" dirty="0">
                <a:hlinkClick r:id="rId3"/>
              </a:rPr>
              <a:t>gas</a:t>
            </a:r>
            <a:r>
              <a:rPr lang="en-AU" dirty="0"/>
              <a:t> (in a process called </a:t>
            </a:r>
            <a:r>
              <a:rPr lang="en-AU" b="1" dirty="0"/>
              <a:t>phase conversion</a:t>
            </a:r>
            <a:r>
              <a:rPr lang="en-AU" dirty="0"/>
              <a:t>), it absorbs heat. Air conditioners exploit this feature of phase conversion by forcing special chemical compounds to evaporate and condense over and over again in a closed system of coils</a:t>
            </a:r>
            <a:r>
              <a:rPr lang="en-AU" dirty="0" smtClean="0"/>
              <a:t>.</a:t>
            </a:r>
          </a:p>
          <a:p>
            <a:r>
              <a:rPr lang="en-AU" dirty="0" smtClean="0"/>
              <a:t>The liquid evaporates in the internal or Evaporative unit and turn the gas back into a liquid  or condenses in the condenser</a:t>
            </a:r>
            <a:endParaRPr lang="en-AU" dirty="0"/>
          </a:p>
        </p:txBody>
      </p:sp>
    </p:spTree>
    <p:extLst>
      <p:ext uri="{BB962C8B-B14F-4D97-AF65-F5344CB8AC3E}">
        <p14:creationId xmlns:p14="http://schemas.microsoft.com/office/powerpoint/2010/main" val="364993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1735</Words>
  <Application>Microsoft Office PowerPoint</Application>
  <PresentationFormat>Widescreen</PresentationFormat>
  <Paragraphs>234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 2</vt:lpstr>
      <vt:lpstr>Office Theme</vt:lpstr>
      <vt:lpstr>PowerPoint Presentation</vt:lpstr>
      <vt:lpstr>Air con</vt:lpstr>
      <vt:lpstr>Types of Air con units</vt:lpstr>
      <vt:lpstr>Split Systems</vt:lpstr>
      <vt:lpstr>The split system breaks the air conditioning system into 2 packages or terminal units</vt:lpstr>
      <vt:lpstr>Ducted systems </vt:lpstr>
      <vt:lpstr>Window Unit</vt:lpstr>
      <vt:lpstr>Simplified explanation of how an air con works</vt:lpstr>
      <vt:lpstr>How an Air con works?</vt:lpstr>
      <vt:lpstr>What reduces the efficiency of an Air Con?</vt:lpstr>
      <vt:lpstr>Benefits of an Air Conditioner Clean</vt:lpstr>
      <vt:lpstr>How do we save electricity?</vt:lpstr>
      <vt:lpstr>The Benefits of EcoProtect</vt:lpstr>
      <vt:lpstr>The Benefits of EcoProtect</vt:lpstr>
      <vt:lpstr>How to Clean Air con units</vt:lpstr>
      <vt:lpstr>How to Clean Air con units</vt:lpstr>
      <vt:lpstr>PowerPoint Presentation</vt:lpstr>
      <vt:lpstr>Isolation</vt:lpstr>
      <vt:lpstr>PowerPoint Presentation</vt:lpstr>
      <vt:lpstr>Set-up</vt:lpstr>
      <vt:lpstr>Cleaning</vt:lpstr>
      <vt:lpstr>Cleaning</vt:lpstr>
      <vt:lpstr>Cleaning filter and cover</vt:lpstr>
      <vt:lpstr>PowerPoint Presentation</vt:lpstr>
      <vt:lpstr>External Unit - Condenser</vt:lpstr>
      <vt:lpstr>External Unit (condenser)</vt:lpstr>
      <vt:lpstr>Final inspection</vt:lpstr>
      <vt:lpstr>Pack up</vt:lpstr>
      <vt:lpstr>Probing Questions???</vt:lpstr>
      <vt:lpstr>Cleaning Process (script) </vt:lpstr>
      <vt:lpstr>Packages</vt:lpstr>
      <vt:lpstr>Price points</vt:lpstr>
      <vt:lpstr>EcoProtect Pricing</vt:lpstr>
      <vt:lpstr>Heights</vt:lpstr>
      <vt:lpstr>Timeframe</vt:lpstr>
      <vt:lpstr>Ducted systems </vt:lpstr>
      <vt:lpstr>Equipment List </vt:lpstr>
      <vt:lpstr>Jet Kit</vt:lpstr>
      <vt:lpstr>Bib Kit</vt:lpstr>
      <vt:lpstr>FAQ’s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CONDITIONING CLEANING</dc:title>
  <dc:creator>Rochelle Buckton</dc:creator>
  <cp:lastModifiedBy>Rochelle Buckton</cp:lastModifiedBy>
  <cp:revision>41</cp:revision>
  <dcterms:created xsi:type="dcterms:W3CDTF">2018-01-22T02:34:59Z</dcterms:created>
  <dcterms:modified xsi:type="dcterms:W3CDTF">2018-01-22T04:16:20Z</dcterms:modified>
</cp:coreProperties>
</file>