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275" r:id="rId4"/>
    <p:sldId id="277" r:id="rId5"/>
    <p:sldId id="290" r:id="rId6"/>
    <p:sldId id="279" r:id="rId7"/>
    <p:sldId id="280" r:id="rId8"/>
    <p:sldId id="289" r:id="rId9"/>
    <p:sldId id="281" r:id="rId10"/>
    <p:sldId id="282" r:id="rId11"/>
    <p:sldId id="303" r:id="rId12"/>
    <p:sldId id="284" r:id="rId13"/>
    <p:sldId id="291" r:id="rId14"/>
    <p:sldId id="292" r:id="rId15"/>
    <p:sldId id="264" r:id="rId16"/>
    <p:sldId id="265" r:id="rId17"/>
    <p:sldId id="293" r:id="rId18"/>
    <p:sldId id="294" r:id="rId19"/>
    <p:sldId id="295" r:id="rId20"/>
    <p:sldId id="296" r:id="rId21"/>
    <p:sldId id="297" r:id="rId22"/>
    <p:sldId id="298" r:id="rId23"/>
    <p:sldId id="299" r:id="rId24"/>
    <p:sldId id="300" r:id="rId25"/>
    <p:sldId id="301" r:id="rId26"/>
    <p:sldId id="302" r:id="rId27"/>
    <p:sldId id="308"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076" autoAdjust="0"/>
  </p:normalViewPr>
  <p:slideViewPr>
    <p:cSldViewPr>
      <p:cViewPr>
        <p:scale>
          <a:sx n="69" d="100"/>
          <a:sy n="69" d="100"/>
        </p:scale>
        <p:origin x="-1416" y="15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151B2E-60D8-4874-A1C3-A53FDA1F056F}" type="datetimeFigureOut">
              <a:rPr lang="en-AU" smtClean="0"/>
              <a:t>13/08/2015</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CBA20C-D866-4867-974A-0A8E802F7369}" type="slidenum">
              <a:rPr lang="en-AU" smtClean="0"/>
              <a:t>‹#›</a:t>
            </a:fld>
            <a:endParaRPr lang="en-AU"/>
          </a:p>
        </p:txBody>
      </p:sp>
    </p:spTree>
    <p:extLst>
      <p:ext uri="{BB962C8B-B14F-4D97-AF65-F5344CB8AC3E}">
        <p14:creationId xmlns:p14="http://schemas.microsoft.com/office/powerpoint/2010/main" val="3235612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3CBA20C-D866-4867-974A-0A8E802F7369}" type="slidenum">
              <a:rPr lang="en-AU" smtClean="0"/>
              <a:t>1</a:t>
            </a:fld>
            <a:endParaRPr lang="en-AU"/>
          </a:p>
        </p:txBody>
      </p:sp>
    </p:spTree>
    <p:extLst>
      <p:ext uri="{BB962C8B-B14F-4D97-AF65-F5344CB8AC3E}">
        <p14:creationId xmlns:p14="http://schemas.microsoft.com/office/powerpoint/2010/main" val="3978594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3CBA20C-D866-4867-974A-0A8E802F7369}" type="slidenum">
              <a:rPr lang="en-AU" smtClean="0"/>
              <a:t>4</a:t>
            </a:fld>
            <a:endParaRPr lang="en-AU"/>
          </a:p>
        </p:txBody>
      </p:sp>
    </p:spTree>
    <p:extLst>
      <p:ext uri="{BB962C8B-B14F-4D97-AF65-F5344CB8AC3E}">
        <p14:creationId xmlns:p14="http://schemas.microsoft.com/office/powerpoint/2010/main" val="1239259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Explain</a:t>
            </a:r>
            <a:r>
              <a:rPr lang="en-AU" baseline="0" dirty="0" smtClean="0"/>
              <a:t> the a vacuum works by sucking air through the vacuum and it is expelled through the bag, with the bag capturing the soil. If the bag is full then airflow is reduced, markedly reducing the effectiveness of the vacuum. Always replace bags when they’re half full. </a:t>
            </a:r>
          </a:p>
          <a:p>
            <a:pPr marL="0" marR="0" indent="0" algn="l" defTabSz="914400" rtl="0" eaLnBrk="1" fontAlgn="auto" latinLnBrk="0" hangingPunct="1">
              <a:lnSpc>
                <a:spcPct val="100000"/>
              </a:lnSpc>
              <a:spcBef>
                <a:spcPts val="0"/>
              </a:spcBef>
              <a:spcAft>
                <a:spcPts val="0"/>
              </a:spcAft>
              <a:buClrTx/>
              <a:buSzTx/>
              <a:buFontTx/>
              <a:buNone/>
              <a:tabLst/>
              <a:defRPr/>
            </a:pPr>
            <a:endParaRPr lang="en-A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AU" baseline="0" dirty="0" smtClean="0"/>
              <a:t>Have the trainee pull apart a vacuum and replace the belt and brush to ensure that they understand how to use it properly. </a:t>
            </a:r>
            <a:endParaRPr lang="en-AU" dirty="0" smtClean="0"/>
          </a:p>
          <a:p>
            <a:endParaRPr lang="en-AU" dirty="0"/>
          </a:p>
        </p:txBody>
      </p:sp>
      <p:sp>
        <p:nvSpPr>
          <p:cNvPr id="4" name="Slide Number Placeholder 3"/>
          <p:cNvSpPr>
            <a:spLocks noGrp="1"/>
          </p:cNvSpPr>
          <p:nvPr>
            <p:ph type="sldNum" sz="quarter" idx="10"/>
          </p:nvPr>
        </p:nvSpPr>
        <p:spPr/>
        <p:txBody>
          <a:bodyPr/>
          <a:lstStyle/>
          <a:p>
            <a:fld id="{33CBA20C-D866-4867-974A-0A8E802F7369}" type="slidenum">
              <a:rPr lang="en-AU" smtClean="0"/>
              <a:t>5</a:t>
            </a:fld>
            <a:endParaRPr lang="en-AU"/>
          </a:p>
        </p:txBody>
      </p:sp>
    </p:spTree>
    <p:extLst>
      <p:ext uri="{BB962C8B-B14F-4D97-AF65-F5344CB8AC3E}">
        <p14:creationId xmlns:p14="http://schemas.microsoft.com/office/powerpoint/2010/main" val="947814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3CBA20C-D866-4867-974A-0A8E802F7369}" type="slidenum">
              <a:rPr lang="en-AU" smtClean="0"/>
              <a:t>7</a:t>
            </a:fld>
            <a:endParaRPr lang="en-AU"/>
          </a:p>
        </p:txBody>
      </p:sp>
    </p:spTree>
    <p:extLst>
      <p:ext uri="{BB962C8B-B14F-4D97-AF65-F5344CB8AC3E}">
        <p14:creationId xmlns:p14="http://schemas.microsoft.com/office/powerpoint/2010/main" val="3278526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3CBA20C-D866-4867-974A-0A8E802F7369}" type="slidenum">
              <a:rPr lang="en-AU" smtClean="0"/>
              <a:t>9</a:t>
            </a:fld>
            <a:endParaRPr lang="en-AU"/>
          </a:p>
        </p:txBody>
      </p:sp>
    </p:spTree>
    <p:extLst>
      <p:ext uri="{BB962C8B-B14F-4D97-AF65-F5344CB8AC3E}">
        <p14:creationId xmlns:p14="http://schemas.microsoft.com/office/powerpoint/2010/main" val="3759332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Discuss the properties</a:t>
            </a:r>
            <a:r>
              <a:rPr lang="en-AU" baseline="0" dirty="0" smtClean="0"/>
              <a:t> of each cleaning chemical</a:t>
            </a:r>
          </a:p>
          <a:p>
            <a:r>
              <a:rPr lang="en-AU" b="1" baseline="0" dirty="0" smtClean="0"/>
              <a:t>E1 </a:t>
            </a:r>
          </a:p>
          <a:p>
            <a:pPr marL="171450" indent="-171450">
              <a:buFont typeface="Arial" panose="020B0604020202020204" pitchFamily="34" charset="0"/>
              <a:buChar char="•"/>
            </a:pPr>
            <a:r>
              <a:rPr lang="en-AU" baseline="0" dirty="0" smtClean="0"/>
              <a:t>Short dwell time – ineffective if left on the carpet for longer than 10 </a:t>
            </a:r>
            <a:r>
              <a:rPr lang="en-AU" baseline="0" dirty="0" err="1" smtClean="0"/>
              <a:t>mins</a:t>
            </a:r>
            <a:r>
              <a:rPr lang="en-AU" baseline="0" dirty="0" smtClean="0"/>
              <a:t>. </a:t>
            </a:r>
          </a:p>
          <a:p>
            <a:pPr marL="171450" indent="-171450">
              <a:buFont typeface="Arial" panose="020B0604020202020204" pitchFamily="34" charset="0"/>
              <a:buChar char="•"/>
            </a:pPr>
            <a:r>
              <a:rPr lang="en-AU" baseline="0" dirty="0" smtClean="0"/>
              <a:t>Great at breaking down oily soils. </a:t>
            </a:r>
          </a:p>
          <a:p>
            <a:pPr marL="171450" indent="-171450">
              <a:buFont typeface="Arial" panose="020B0604020202020204" pitchFamily="34" charset="0"/>
              <a:buChar char="•"/>
            </a:pPr>
            <a:r>
              <a:rPr lang="en-AU" baseline="0" dirty="0" smtClean="0"/>
              <a:t>Use 300 ml per room – 1 container should do 13 – 14 carpet cleaning jobs (average of 4 rooms)</a:t>
            </a:r>
          </a:p>
          <a:p>
            <a:pPr marL="171450" indent="-171450">
              <a:buFont typeface="Arial" panose="020B0604020202020204" pitchFamily="34" charset="0"/>
              <a:buChar char="•"/>
            </a:pPr>
            <a:r>
              <a:rPr lang="en-AU" baseline="0" dirty="0" smtClean="0"/>
              <a:t>Overuse will leave the carpet stiff and crusty</a:t>
            </a:r>
          </a:p>
          <a:p>
            <a:r>
              <a:rPr lang="en-AU" b="1" baseline="0" dirty="0" smtClean="0"/>
              <a:t>Pre-spray</a:t>
            </a:r>
          </a:p>
          <a:p>
            <a:pPr marL="171450" indent="-171450">
              <a:buFont typeface="Arial" panose="020B0604020202020204" pitchFamily="34" charset="0"/>
              <a:buChar char="•"/>
            </a:pPr>
            <a:r>
              <a:rPr lang="en-AU" baseline="0" dirty="0" smtClean="0"/>
              <a:t>Long dwell time</a:t>
            </a:r>
          </a:p>
          <a:p>
            <a:pPr marL="171450" indent="-171450">
              <a:buFont typeface="Arial" panose="020B0604020202020204" pitchFamily="34" charset="0"/>
              <a:buChar char="•"/>
            </a:pPr>
            <a:r>
              <a:rPr lang="en-AU" baseline="0" dirty="0" smtClean="0"/>
              <a:t>Increase use of E2 to neutralise </a:t>
            </a:r>
            <a:r>
              <a:rPr lang="en-AU" baseline="0" dirty="0" err="1" smtClean="0"/>
              <a:t>Prespray</a:t>
            </a:r>
            <a:endParaRPr lang="en-AU" baseline="0" dirty="0" smtClean="0"/>
          </a:p>
          <a:p>
            <a:pPr marL="171450" indent="-171450">
              <a:buFont typeface="Arial" panose="020B0604020202020204" pitchFamily="34" charset="0"/>
              <a:buChar char="•"/>
            </a:pPr>
            <a:r>
              <a:rPr lang="en-AU" baseline="0" dirty="0" smtClean="0"/>
              <a:t>Use sparingly</a:t>
            </a:r>
          </a:p>
          <a:p>
            <a:endParaRPr lang="en-AU" baseline="0" dirty="0" smtClean="0"/>
          </a:p>
          <a:p>
            <a:endParaRPr lang="en-AU" dirty="0"/>
          </a:p>
        </p:txBody>
      </p:sp>
      <p:sp>
        <p:nvSpPr>
          <p:cNvPr id="4" name="Slide Number Placeholder 3"/>
          <p:cNvSpPr>
            <a:spLocks noGrp="1"/>
          </p:cNvSpPr>
          <p:nvPr>
            <p:ph type="sldNum" sz="quarter" idx="10"/>
          </p:nvPr>
        </p:nvSpPr>
        <p:spPr/>
        <p:txBody>
          <a:bodyPr/>
          <a:lstStyle/>
          <a:p>
            <a:fld id="{33CBA20C-D866-4867-974A-0A8E802F7369}" type="slidenum">
              <a:rPr lang="en-AU" smtClean="0"/>
              <a:t>11</a:t>
            </a:fld>
            <a:endParaRPr lang="en-AU"/>
          </a:p>
        </p:txBody>
      </p:sp>
    </p:spTree>
    <p:extLst>
      <p:ext uri="{BB962C8B-B14F-4D97-AF65-F5344CB8AC3E}">
        <p14:creationId xmlns:p14="http://schemas.microsoft.com/office/powerpoint/2010/main" val="2390022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Remind technicians that E8 is</a:t>
            </a:r>
            <a:r>
              <a:rPr lang="en-AU" baseline="0" dirty="0" smtClean="0"/>
              <a:t> for not water extraction cleaning only</a:t>
            </a:r>
            <a:endParaRPr lang="en-AU" dirty="0"/>
          </a:p>
        </p:txBody>
      </p:sp>
      <p:sp>
        <p:nvSpPr>
          <p:cNvPr id="4" name="Slide Number Placeholder 3"/>
          <p:cNvSpPr>
            <a:spLocks noGrp="1"/>
          </p:cNvSpPr>
          <p:nvPr>
            <p:ph type="sldNum" sz="quarter" idx="10"/>
          </p:nvPr>
        </p:nvSpPr>
        <p:spPr/>
        <p:txBody>
          <a:bodyPr/>
          <a:lstStyle/>
          <a:p>
            <a:fld id="{33CBA20C-D866-4867-974A-0A8E802F7369}" type="slidenum">
              <a:rPr lang="en-AU" smtClean="0"/>
              <a:t>12</a:t>
            </a:fld>
            <a:endParaRPr lang="en-AU"/>
          </a:p>
        </p:txBody>
      </p:sp>
    </p:spTree>
    <p:extLst>
      <p:ext uri="{BB962C8B-B14F-4D97-AF65-F5344CB8AC3E}">
        <p14:creationId xmlns:p14="http://schemas.microsoft.com/office/powerpoint/2010/main" val="2936103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Use 250ml of E2 per job diluted in 10 litres of water</a:t>
            </a:r>
            <a:endParaRPr lang="en-AU" dirty="0"/>
          </a:p>
        </p:txBody>
      </p:sp>
      <p:sp>
        <p:nvSpPr>
          <p:cNvPr id="4" name="Slide Number Placeholder 3"/>
          <p:cNvSpPr>
            <a:spLocks noGrp="1"/>
          </p:cNvSpPr>
          <p:nvPr>
            <p:ph type="sldNum" sz="quarter" idx="10"/>
          </p:nvPr>
        </p:nvSpPr>
        <p:spPr/>
        <p:txBody>
          <a:bodyPr/>
          <a:lstStyle/>
          <a:p>
            <a:fld id="{33CBA20C-D866-4867-974A-0A8E802F7369}" type="slidenum">
              <a:rPr lang="en-AU" smtClean="0"/>
              <a:t>13</a:t>
            </a:fld>
            <a:endParaRPr lang="en-AU"/>
          </a:p>
        </p:txBody>
      </p:sp>
    </p:spTree>
    <p:extLst>
      <p:ext uri="{BB962C8B-B14F-4D97-AF65-F5344CB8AC3E}">
        <p14:creationId xmlns:p14="http://schemas.microsoft.com/office/powerpoint/2010/main" val="15137121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Rinse pads before re-use,</a:t>
            </a:r>
            <a:r>
              <a:rPr lang="en-AU" baseline="0" dirty="0" smtClean="0"/>
              <a:t> do not dunk used pads straight back into the solution bucket. </a:t>
            </a:r>
            <a:endParaRPr lang="en-AU" dirty="0"/>
          </a:p>
        </p:txBody>
      </p:sp>
      <p:sp>
        <p:nvSpPr>
          <p:cNvPr id="4" name="Slide Number Placeholder 3"/>
          <p:cNvSpPr>
            <a:spLocks noGrp="1"/>
          </p:cNvSpPr>
          <p:nvPr>
            <p:ph type="sldNum" sz="quarter" idx="10"/>
          </p:nvPr>
        </p:nvSpPr>
        <p:spPr/>
        <p:txBody>
          <a:bodyPr/>
          <a:lstStyle/>
          <a:p>
            <a:fld id="{33CBA20C-D866-4867-974A-0A8E802F7369}" type="slidenum">
              <a:rPr lang="en-AU" smtClean="0"/>
              <a:t>14</a:t>
            </a:fld>
            <a:endParaRPr lang="en-AU"/>
          </a:p>
        </p:txBody>
      </p:sp>
    </p:spTree>
    <p:extLst>
      <p:ext uri="{BB962C8B-B14F-4D97-AF65-F5344CB8AC3E}">
        <p14:creationId xmlns:p14="http://schemas.microsoft.com/office/powerpoint/2010/main" val="13002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A94F2F8-93A4-4C72-A177-0DB5BD0F051A}" type="datetimeFigureOut">
              <a:rPr lang="en-PH" smtClean="0"/>
              <a:pPr/>
              <a:t>8/13/2015</a:t>
            </a:fld>
            <a:endParaRPr lang="en-PH"/>
          </a:p>
        </p:txBody>
      </p:sp>
      <p:sp>
        <p:nvSpPr>
          <p:cNvPr id="20" name="Footer Placeholder 19"/>
          <p:cNvSpPr>
            <a:spLocks noGrp="1"/>
          </p:cNvSpPr>
          <p:nvPr>
            <p:ph type="ftr" sz="quarter" idx="11"/>
          </p:nvPr>
        </p:nvSpPr>
        <p:spPr/>
        <p:txBody>
          <a:bodyPr/>
          <a:lstStyle>
            <a:extLst/>
          </a:lstStyle>
          <a:p>
            <a:endParaRPr lang="en-PH"/>
          </a:p>
        </p:txBody>
      </p:sp>
      <p:sp>
        <p:nvSpPr>
          <p:cNvPr id="10" name="Slide Number Placeholder 9"/>
          <p:cNvSpPr>
            <a:spLocks noGrp="1"/>
          </p:cNvSpPr>
          <p:nvPr>
            <p:ph type="sldNum" sz="quarter" idx="12"/>
          </p:nvPr>
        </p:nvSpPr>
        <p:spPr/>
        <p:txBody>
          <a:bodyPr/>
          <a:lstStyle>
            <a:extLst/>
          </a:lstStyle>
          <a:p>
            <a:fld id="{CFCC79F6-9E28-4FAC-8129-F207CA913BFA}" type="slidenum">
              <a:rPr lang="en-PH" smtClean="0"/>
              <a:pPr/>
              <a:t>‹#›</a:t>
            </a:fld>
            <a:endParaRPr lang="en-PH"/>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A94F2F8-93A4-4C72-A177-0DB5BD0F051A}" type="datetimeFigureOut">
              <a:rPr lang="en-PH" smtClean="0"/>
              <a:pPr/>
              <a:t>8/13/2015</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CFCC79F6-9E28-4FAC-8129-F207CA913BFA}" type="slidenum">
              <a:rPr lang="en-PH" smtClean="0"/>
              <a:pPr/>
              <a:t>‹#›</a:t>
            </a:fld>
            <a:endParaRPr lang="en-P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A94F2F8-93A4-4C72-A177-0DB5BD0F051A}" type="datetimeFigureOut">
              <a:rPr lang="en-PH" smtClean="0"/>
              <a:pPr/>
              <a:t>8/13/2015</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CFCC79F6-9E28-4FAC-8129-F207CA913BFA}" type="slidenum">
              <a:rPr lang="en-PH" smtClean="0"/>
              <a:pPr/>
              <a:t>‹#›</a:t>
            </a:fld>
            <a:endParaRPr lang="en-P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A94F2F8-93A4-4C72-A177-0DB5BD0F051A}" type="datetimeFigureOut">
              <a:rPr lang="en-PH" smtClean="0"/>
              <a:pPr/>
              <a:t>8/13/2015</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CFCC79F6-9E28-4FAC-8129-F207CA913BFA}" type="slidenum">
              <a:rPr lang="en-PH" smtClean="0"/>
              <a:pPr/>
              <a:t>‹#›</a:t>
            </a:fld>
            <a:endParaRPr lang="en-P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A94F2F8-93A4-4C72-A177-0DB5BD0F051A}" type="datetimeFigureOut">
              <a:rPr lang="en-PH" smtClean="0"/>
              <a:pPr/>
              <a:t>8/13/2015</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CFCC79F6-9E28-4FAC-8129-F207CA913BFA}" type="slidenum">
              <a:rPr lang="en-PH" smtClean="0"/>
              <a:pPr/>
              <a:t>‹#›</a:t>
            </a:fld>
            <a:endParaRPr lang="en-PH"/>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A94F2F8-93A4-4C72-A177-0DB5BD0F051A}" type="datetimeFigureOut">
              <a:rPr lang="en-PH" smtClean="0"/>
              <a:pPr/>
              <a:t>8/13/2015</a:t>
            </a:fld>
            <a:endParaRPr lang="en-PH"/>
          </a:p>
        </p:txBody>
      </p:sp>
      <p:sp>
        <p:nvSpPr>
          <p:cNvPr id="6" name="Footer Placeholder 5"/>
          <p:cNvSpPr>
            <a:spLocks noGrp="1"/>
          </p:cNvSpPr>
          <p:nvPr>
            <p:ph type="ftr" sz="quarter" idx="11"/>
          </p:nvPr>
        </p:nvSpPr>
        <p:spPr/>
        <p:txBody>
          <a:bodyPr/>
          <a:lstStyle>
            <a:extLst/>
          </a:lstStyle>
          <a:p>
            <a:endParaRPr lang="en-PH"/>
          </a:p>
        </p:txBody>
      </p:sp>
      <p:sp>
        <p:nvSpPr>
          <p:cNvPr id="7" name="Slide Number Placeholder 6"/>
          <p:cNvSpPr>
            <a:spLocks noGrp="1"/>
          </p:cNvSpPr>
          <p:nvPr>
            <p:ph type="sldNum" sz="quarter" idx="12"/>
          </p:nvPr>
        </p:nvSpPr>
        <p:spPr/>
        <p:txBody>
          <a:bodyPr/>
          <a:lstStyle>
            <a:extLst/>
          </a:lstStyle>
          <a:p>
            <a:fld id="{CFCC79F6-9E28-4FAC-8129-F207CA913BFA}" type="slidenum">
              <a:rPr lang="en-PH" smtClean="0"/>
              <a:pPr/>
              <a:t>‹#›</a:t>
            </a:fld>
            <a:endParaRPr lang="en-P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A94F2F8-93A4-4C72-A177-0DB5BD0F051A}" type="datetimeFigureOut">
              <a:rPr lang="en-PH" smtClean="0"/>
              <a:pPr/>
              <a:t>8/13/2015</a:t>
            </a:fld>
            <a:endParaRPr lang="en-PH"/>
          </a:p>
        </p:txBody>
      </p:sp>
      <p:sp>
        <p:nvSpPr>
          <p:cNvPr id="8" name="Footer Placeholder 7"/>
          <p:cNvSpPr>
            <a:spLocks noGrp="1"/>
          </p:cNvSpPr>
          <p:nvPr>
            <p:ph type="ftr" sz="quarter" idx="11"/>
          </p:nvPr>
        </p:nvSpPr>
        <p:spPr/>
        <p:txBody>
          <a:bodyPr/>
          <a:lstStyle>
            <a:extLst/>
          </a:lstStyle>
          <a:p>
            <a:endParaRPr lang="en-PH"/>
          </a:p>
        </p:txBody>
      </p:sp>
      <p:sp>
        <p:nvSpPr>
          <p:cNvPr id="9" name="Slide Number Placeholder 8"/>
          <p:cNvSpPr>
            <a:spLocks noGrp="1"/>
          </p:cNvSpPr>
          <p:nvPr>
            <p:ph type="sldNum" sz="quarter" idx="12"/>
          </p:nvPr>
        </p:nvSpPr>
        <p:spPr/>
        <p:txBody>
          <a:bodyPr/>
          <a:lstStyle>
            <a:extLst/>
          </a:lstStyle>
          <a:p>
            <a:fld id="{CFCC79F6-9E28-4FAC-8129-F207CA913BFA}" type="slidenum">
              <a:rPr lang="en-PH" smtClean="0"/>
              <a:pPr/>
              <a:t>‹#›</a:t>
            </a:fld>
            <a:endParaRPr lang="en-P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A94F2F8-93A4-4C72-A177-0DB5BD0F051A}" type="datetimeFigureOut">
              <a:rPr lang="en-PH" smtClean="0"/>
              <a:pPr/>
              <a:t>8/13/2015</a:t>
            </a:fld>
            <a:endParaRPr lang="en-PH"/>
          </a:p>
        </p:txBody>
      </p:sp>
      <p:sp>
        <p:nvSpPr>
          <p:cNvPr id="4" name="Footer Placeholder 3"/>
          <p:cNvSpPr>
            <a:spLocks noGrp="1"/>
          </p:cNvSpPr>
          <p:nvPr>
            <p:ph type="ftr" sz="quarter" idx="11"/>
          </p:nvPr>
        </p:nvSpPr>
        <p:spPr/>
        <p:txBody>
          <a:bodyPr/>
          <a:lstStyle>
            <a:extLst/>
          </a:lstStyle>
          <a:p>
            <a:endParaRPr lang="en-PH"/>
          </a:p>
        </p:txBody>
      </p:sp>
      <p:sp>
        <p:nvSpPr>
          <p:cNvPr id="5" name="Slide Number Placeholder 4"/>
          <p:cNvSpPr>
            <a:spLocks noGrp="1"/>
          </p:cNvSpPr>
          <p:nvPr>
            <p:ph type="sldNum" sz="quarter" idx="12"/>
          </p:nvPr>
        </p:nvSpPr>
        <p:spPr/>
        <p:txBody>
          <a:bodyPr/>
          <a:lstStyle>
            <a:extLst/>
          </a:lstStyle>
          <a:p>
            <a:fld id="{CFCC79F6-9E28-4FAC-8129-F207CA913BFA}" type="slidenum">
              <a:rPr lang="en-PH" smtClean="0"/>
              <a:pPr/>
              <a:t>‹#›</a:t>
            </a:fld>
            <a:endParaRPr lang="en-P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A94F2F8-93A4-4C72-A177-0DB5BD0F051A}" type="datetimeFigureOut">
              <a:rPr lang="en-PH" smtClean="0"/>
              <a:pPr/>
              <a:t>8/13/2015</a:t>
            </a:fld>
            <a:endParaRPr lang="en-PH"/>
          </a:p>
        </p:txBody>
      </p:sp>
      <p:sp>
        <p:nvSpPr>
          <p:cNvPr id="3" name="Footer Placeholder 2"/>
          <p:cNvSpPr>
            <a:spLocks noGrp="1"/>
          </p:cNvSpPr>
          <p:nvPr>
            <p:ph type="ftr" sz="quarter" idx="11"/>
          </p:nvPr>
        </p:nvSpPr>
        <p:spPr/>
        <p:txBody>
          <a:bodyPr/>
          <a:lstStyle>
            <a:extLst/>
          </a:lstStyle>
          <a:p>
            <a:endParaRPr lang="en-PH"/>
          </a:p>
        </p:txBody>
      </p:sp>
      <p:sp>
        <p:nvSpPr>
          <p:cNvPr id="4" name="Slide Number Placeholder 3"/>
          <p:cNvSpPr>
            <a:spLocks noGrp="1"/>
          </p:cNvSpPr>
          <p:nvPr>
            <p:ph type="sldNum" sz="quarter" idx="12"/>
          </p:nvPr>
        </p:nvSpPr>
        <p:spPr/>
        <p:txBody>
          <a:bodyPr/>
          <a:lstStyle>
            <a:extLst/>
          </a:lstStyle>
          <a:p>
            <a:fld id="{CFCC79F6-9E28-4FAC-8129-F207CA913BFA}" type="slidenum">
              <a:rPr lang="en-PH" smtClean="0"/>
              <a:pPr/>
              <a:t>‹#›</a:t>
            </a:fld>
            <a:endParaRPr lang="en-PH"/>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A94F2F8-93A4-4C72-A177-0DB5BD0F051A}" type="datetimeFigureOut">
              <a:rPr lang="en-PH" smtClean="0"/>
              <a:pPr/>
              <a:t>8/13/2015</a:t>
            </a:fld>
            <a:endParaRPr lang="en-PH"/>
          </a:p>
        </p:txBody>
      </p:sp>
      <p:sp>
        <p:nvSpPr>
          <p:cNvPr id="6" name="Footer Placeholder 5"/>
          <p:cNvSpPr>
            <a:spLocks noGrp="1"/>
          </p:cNvSpPr>
          <p:nvPr>
            <p:ph type="ftr" sz="quarter" idx="11"/>
          </p:nvPr>
        </p:nvSpPr>
        <p:spPr/>
        <p:txBody>
          <a:bodyPr/>
          <a:lstStyle>
            <a:extLst/>
          </a:lstStyle>
          <a:p>
            <a:endParaRPr lang="en-PH"/>
          </a:p>
        </p:txBody>
      </p:sp>
      <p:sp>
        <p:nvSpPr>
          <p:cNvPr id="7" name="Slide Number Placeholder 6"/>
          <p:cNvSpPr>
            <a:spLocks noGrp="1"/>
          </p:cNvSpPr>
          <p:nvPr>
            <p:ph type="sldNum" sz="quarter" idx="12"/>
          </p:nvPr>
        </p:nvSpPr>
        <p:spPr/>
        <p:txBody>
          <a:bodyPr/>
          <a:lstStyle>
            <a:extLst/>
          </a:lstStyle>
          <a:p>
            <a:fld id="{CFCC79F6-9E28-4FAC-8129-F207CA913BFA}" type="slidenum">
              <a:rPr lang="en-PH" smtClean="0"/>
              <a:pPr/>
              <a:t>‹#›</a:t>
            </a:fld>
            <a:endParaRPr lang="en-P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A94F2F8-93A4-4C72-A177-0DB5BD0F051A}" type="datetimeFigureOut">
              <a:rPr lang="en-PH" smtClean="0"/>
              <a:pPr/>
              <a:t>8/13/2015</a:t>
            </a:fld>
            <a:endParaRPr lang="en-PH"/>
          </a:p>
        </p:txBody>
      </p:sp>
      <p:sp>
        <p:nvSpPr>
          <p:cNvPr id="6" name="Footer Placeholder 5"/>
          <p:cNvSpPr>
            <a:spLocks noGrp="1"/>
          </p:cNvSpPr>
          <p:nvPr>
            <p:ph type="ftr" sz="quarter" idx="11"/>
          </p:nvPr>
        </p:nvSpPr>
        <p:spPr/>
        <p:txBody>
          <a:bodyPr/>
          <a:lstStyle>
            <a:extLst/>
          </a:lstStyle>
          <a:p>
            <a:endParaRPr lang="en-PH"/>
          </a:p>
        </p:txBody>
      </p:sp>
      <p:sp>
        <p:nvSpPr>
          <p:cNvPr id="7" name="Slide Number Placeholder 6"/>
          <p:cNvSpPr>
            <a:spLocks noGrp="1"/>
          </p:cNvSpPr>
          <p:nvPr>
            <p:ph type="sldNum" sz="quarter" idx="12"/>
          </p:nvPr>
        </p:nvSpPr>
        <p:spPr/>
        <p:txBody>
          <a:bodyPr/>
          <a:lstStyle>
            <a:extLst/>
          </a:lstStyle>
          <a:p>
            <a:fld id="{CFCC79F6-9E28-4FAC-8129-F207CA913BFA}" type="slidenum">
              <a:rPr lang="en-PH" smtClean="0"/>
              <a:pPr/>
              <a:t>‹#›</a:t>
            </a:fld>
            <a:endParaRPr lang="en-PH"/>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A94F2F8-93A4-4C72-A177-0DB5BD0F051A}" type="datetimeFigureOut">
              <a:rPr lang="en-PH" smtClean="0"/>
              <a:pPr/>
              <a:t>8/13/2015</a:t>
            </a:fld>
            <a:endParaRPr lang="en-PH"/>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PH"/>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CC79F6-9E28-4FAC-8129-F207CA913BFA}" type="slidenum">
              <a:rPr lang="en-PH" smtClean="0"/>
              <a:pPr/>
              <a:t>‹#›</a:t>
            </a:fld>
            <a:endParaRPr lang="en-PH"/>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3505200"/>
            <a:ext cx="7406640" cy="1472184"/>
          </a:xfrm>
        </p:spPr>
        <p:txBody>
          <a:bodyPr>
            <a:normAutofit/>
          </a:bodyPr>
          <a:lstStyle/>
          <a:p>
            <a:r>
              <a:rPr lang="en-PH" sz="3000" b="1" cap="small" dirty="0" smtClean="0">
                <a:solidFill>
                  <a:srgbClr val="575F6D"/>
                </a:solidFill>
                <a:effectLst/>
                <a:latin typeface="Century Schoolbook"/>
              </a:rPr>
              <a:t>Edry “The cleaning Process”</a:t>
            </a:r>
            <a:br>
              <a:rPr lang="en-PH" sz="3000" b="1" cap="small" dirty="0" smtClean="0">
                <a:solidFill>
                  <a:srgbClr val="575F6D"/>
                </a:solidFill>
                <a:effectLst/>
                <a:latin typeface="Century Schoolbook"/>
              </a:rPr>
            </a:br>
            <a:r>
              <a:rPr lang="en-PH" sz="2000" b="1" cap="small" dirty="0" smtClean="0">
                <a:solidFill>
                  <a:srgbClr val="575F6D"/>
                </a:solidFill>
                <a:effectLst/>
                <a:latin typeface="Century Schoolbook"/>
              </a:rPr>
              <a:t>The Science of Cleaning</a:t>
            </a:r>
            <a:endParaRPr lang="en-PH" sz="2000" b="1" dirty="0">
              <a:solidFill>
                <a:schemeClr val="tx1">
                  <a:lumMod val="75000"/>
                  <a:lumOff val="25000"/>
                </a:schemeClr>
              </a:solidFill>
              <a:effectLst/>
            </a:endParaRPr>
          </a:p>
        </p:txBody>
      </p:sp>
      <p:sp>
        <p:nvSpPr>
          <p:cNvPr id="3" name="Subtitle 2"/>
          <p:cNvSpPr>
            <a:spLocks noGrp="1"/>
          </p:cNvSpPr>
          <p:nvPr>
            <p:ph type="subTitle" idx="1"/>
          </p:nvPr>
        </p:nvSpPr>
        <p:spPr>
          <a:xfrm>
            <a:off x="990600" y="5084618"/>
            <a:ext cx="7406640" cy="1752600"/>
          </a:xfrm>
        </p:spPr>
        <p:txBody>
          <a:bodyPr/>
          <a:lstStyle/>
          <a:p>
            <a:pPr marL="0" lvl="0">
              <a:buClr>
                <a:srgbClr val="FE8637"/>
              </a:buClr>
              <a:buSzPct val="70000"/>
            </a:pPr>
            <a:r>
              <a:rPr lang="en-AU" sz="1800" b="1" dirty="0" smtClean="0">
                <a:solidFill>
                  <a:srgbClr val="575F6D"/>
                </a:solidFill>
                <a:latin typeface="Century Schoolbook"/>
              </a:rPr>
              <a:t>Edry </a:t>
            </a:r>
            <a:r>
              <a:rPr lang="en-AU" sz="1800" b="1" dirty="0">
                <a:solidFill>
                  <a:srgbClr val="575F6D"/>
                </a:solidFill>
                <a:latin typeface="Century Schoolbook"/>
              </a:rPr>
              <a:t>Carpet Technician Training</a:t>
            </a:r>
          </a:p>
          <a:p>
            <a:pPr marL="0" lvl="0">
              <a:buClr>
                <a:srgbClr val="FE8637"/>
              </a:buClr>
              <a:buSzPct val="70000"/>
            </a:pPr>
            <a:r>
              <a:rPr lang="en-AU" sz="1800" b="1" dirty="0">
                <a:solidFill>
                  <a:srgbClr val="575F6D"/>
                </a:solidFill>
                <a:latin typeface="Century Schoolbook"/>
              </a:rPr>
              <a:t>Module </a:t>
            </a:r>
            <a:r>
              <a:rPr lang="en-AU" sz="1800" b="1" dirty="0" smtClean="0">
                <a:solidFill>
                  <a:srgbClr val="575F6D"/>
                </a:solidFill>
                <a:latin typeface="Century Schoolbook"/>
              </a:rPr>
              <a:t>1</a:t>
            </a:r>
            <a:endParaRPr lang="en-AU" sz="1800" b="1" dirty="0">
              <a:solidFill>
                <a:srgbClr val="575F6D"/>
              </a:solidFill>
              <a:latin typeface="Century Schoolbook"/>
            </a:endParaRPr>
          </a:p>
          <a:p>
            <a:endParaRPr lang="en-PH"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Agitation</a:t>
            </a:r>
            <a:endParaRPr lang="en-PH" dirty="0"/>
          </a:p>
        </p:txBody>
      </p:sp>
      <p:sp>
        <p:nvSpPr>
          <p:cNvPr id="3" name="Content Placeholder 2"/>
          <p:cNvSpPr>
            <a:spLocks noGrp="1"/>
          </p:cNvSpPr>
          <p:nvPr>
            <p:ph idx="1"/>
          </p:nvPr>
        </p:nvSpPr>
        <p:spPr/>
        <p:txBody>
          <a:bodyPr>
            <a:normAutofit fontScale="92500" lnSpcReduction="10000"/>
          </a:bodyPr>
          <a:lstStyle/>
          <a:p>
            <a:r>
              <a:rPr lang="en-GB" dirty="0" smtClean="0"/>
              <a:t>Agitation aids in:</a:t>
            </a:r>
          </a:p>
          <a:p>
            <a:pPr lvl="1"/>
            <a:r>
              <a:rPr lang="en-GB" dirty="0" smtClean="0"/>
              <a:t>Distribution of chemicals</a:t>
            </a:r>
          </a:p>
          <a:p>
            <a:pPr lvl="1"/>
            <a:r>
              <a:rPr lang="en-GB" dirty="0" smtClean="0"/>
              <a:t>Penetration of chemicals into the soils we’re trying to remove</a:t>
            </a:r>
          </a:p>
          <a:p>
            <a:pPr lvl="1"/>
            <a:r>
              <a:rPr lang="en-GB" dirty="0" smtClean="0"/>
              <a:t>Assist soil suspension or dislodgement</a:t>
            </a:r>
          </a:p>
          <a:p>
            <a:r>
              <a:rPr lang="en-GB" dirty="0" smtClean="0"/>
              <a:t>This is partly achieved through the rotation of the pad from the rotary machine</a:t>
            </a:r>
          </a:p>
          <a:p>
            <a:r>
              <a:rPr lang="en-GB" dirty="0" smtClean="0"/>
              <a:t>For better results, agitate in the cleaning chemical with a hot pad or a carpet rake before starting the dry cleaning process</a:t>
            </a:r>
          </a:p>
          <a:p>
            <a:endParaRPr lang="en-PH"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7320" y="304800"/>
            <a:ext cx="7498080" cy="1143000"/>
          </a:xfrm>
        </p:spPr>
        <p:txBody>
          <a:bodyPr/>
          <a:lstStyle/>
          <a:p>
            <a:r>
              <a:rPr lang="en-PH" dirty="0" smtClean="0"/>
              <a:t>Chemical</a:t>
            </a:r>
            <a:endParaRPr lang="en-PH" dirty="0"/>
          </a:p>
        </p:txBody>
      </p:sp>
      <p:sp>
        <p:nvSpPr>
          <p:cNvPr id="3" name="Content Placeholder 2"/>
          <p:cNvSpPr>
            <a:spLocks noGrp="1"/>
          </p:cNvSpPr>
          <p:nvPr>
            <p:ph idx="1"/>
          </p:nvPr>
        </p:nvSpPr>
        <p:spPr>
          <a:xfrm>
            <a:off x="1371600" y="1447800"/>
            <a:ext cx="7498080" cy="2438400"/>
          </a:xfrm>
        </p:spPr>
        <p:txBody>
          <a:bodyPr>
            <a:normAutofit/>
          </a:bodyPr>
          <a:lstStyle/>
          <a:p>
            <a:r>
              <a:rPr lang="en-PH" dirty="0" smtClean="0"/>
              <a:t>Chemicals are used to break down types of soils or contamination</a:t>
            </a:r>
          </a:p>
          <a:p>
            <a:r>
              <a:rPr lang="en-PH" dirty="0" smtClean="0"/>
              <a:t>The use of the right chemicals in the right quantity will give the best results</a:t>
            </a:r>
          </a:p>
        </p:txBody>
      </p:sp>
      <p:pic>
        <p:nvPicPr>
          <p:cNvPr id="4" name="Picture 3" descr="chemical.jpg"/>
          <p:cNvPicPr>
            <a:picLocks noChangeAspect="1"/>
          </p:cNvPicPr>
          <p:nvPr/>
        </p:nvPicPr>
        <p:blipFill>
          <a:blip r:embed="rId3" cstate="print"/>
          <a:stretch>
            <a:fillRect/>
          </a:stretch>
        </p:blipFill>
        <p:spPr>
          <a:xfrm>
            <a:off x="5705314" y="3581400"/>
            <a:ext cx="3438686" cy="2143125"/>
          </a:xfrm>
          <a:prstGeom prst="rect">
            <a:avLst/>
          </a:prstGeom>
        </p:spPr>
      </p:pic>
      <p:sp>
        <p:nvSpPr>
          <p:cNvPr id="5" name="TextBox 4"/>
          <p:cNvSpPr txBox="1"/>
          <p:nvPr/>
        </p:nvSpPr>
        <p:spPr>
          <a:xfrm>
            <a:off x="1371600" y="3581400"/>
            <a:ext cx="4267200" cy="3185487"/>
          </a:xfrm>
          <a:prstGeom prst="rect">
            <a:avLst/>
          </a:prstGeom>
          <a:noFill/>
        </p:spPr>
        <p:txBody>
          <a:bodyPr wrap="square" rtlCol="0">
            <a:spAutoFit/>
          </a:bodyPr>
          <a:lstStyle/>
          <a:p>
            <a:pPr marL="365760" indent="-283464">
              <a:spcBef>
                <a:spcPts val="600"/>
              </a:spcBef>
              <a:buClr>
                <a:schemeClr val="accent1"/>
              </a:buClr>
              <a:buSzPct val="80000"/>
              <a:buFont typeface="Wingdings 2"/>
              <a:buChar char=""/>
            </a:pPr>
            <a:r>
              <a:rPr lang="en-PH" sz="2800" dirty="0" smtClean="0"/>
              <a:t>Dwell times are critical</a:t>
            </a:r>
          </a:p>
          <a:p>
            <a:pPr marL="822960" lvl="2" indent="-283464">
              <a:spcBef>
                <a:spcPts val="600"/>
              </a:spcBef>
              <a:buClr>
                <a:schemeClr val="accent1"/>
              </a:buClr>
              <a:buSzPct val="80000"/>
              <a:buFont typeface="Wingdings 2"/>
              <a:buChar char=""/>
            </a:pPr>
            <a:r>
              <a:rPr lang="en-PH" sz="2000" dirty="0" smtClean="0"/>
              <a:t>E1 – short dwell time. Electro </a:t>
            </a:r>
            <a:r>
              <a:rPr lang="en-PH" sz="2000" dirty="0" err="1" smtClean="0"/>
              <a:t>Prespray</a:t>
            </a:r>
            <a:r>
              <a:rPr lang="en-PH" sz="2000" dirty="0" smtClean="0"/>
              <a:t> long dwell time</a:t>
            </a:r>
          </a:p>
          <a:p>
            <a:pPr marL="822960" lvl="2" indent="-283464">
              <a:spcBef>
                <a:spcPts val="600"/>
              </a:spcBef>
              <a:buClr>
                <a:schemeClr val="accent1"/>
              </a:buClr>
              <a:buSzPct val="80000"/>
              <a:buFont typeface="Wingdings 2"/>
              <a:buChar char=""/>
            </a:pPr>
            <a:r>
              <a:rPr lang="en-PH" sz="2000" dirty="0" smtClean="0"/>
              <a:t>Electro </a:t>
            </a:r>
            <a:r>
              <a:rPr lang="en-PH" sz="2000" dirty="0" err="1" smtClean="0"/>
              <a:t>Prespray</a:t>
            </a:r>
            <a:r>
              <a:rPr lang="en-PH" sz="2000" dirty="0" smtClean="0"/>
              <a:t> has a high pH and should be used as a traffic lane cleaner</a:t>
            </a:r>
          </a:p>
          <a:p>
            <a:pPr marL="822960" lvl="2" indent="-283464">
              <a:spcBef>
                <a:spcPts val="600"/>
              </a:spcBef>
              <a:buClr>
                <a:schemeClr val="accent1"/>
              </a:buClr>
              <a:buSzPct val="80000"/>
              <a:buFont typeface="Wingdings 2"/>
              <a:buChar char=""/>
            </a:pPr>
            <a:r>
              <a:rPr lang="en-PH" sz="2000" dirty="0" smtClean="0"/>
              <a:t>What happens if E1 is over used or under used?</a:t>
            </a:r>
          </a:p>
          <a:p>
            <a:endParaRPr lang="en-PH" dirty="0"/>
          </a:p>
        </p:txBody>
      </p:sp>
    </p:spTree>
    <p:extLst>
      <p:ext uri="{BB962C8B-B14F-4D97-AF65-F5344CB8AC3E}">
        <p14:creationId xmlns:p14="http://schemas.microsoft.com/office/powerpoint/2010/main" val="2822773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Time</a:t>
            </a:r>
            <a:endParaRPr lang="en-PH" dirty="0"/>
          </a:p>
        </p:txBody>
      </p:sp>
      <p:sp>
        <p:nvSpPr>
          <p:cNvPr id="3" name="Content Placeholder 2"/>
          <p:cNvSpPr>
            <a:spLocks noGrp="1"/>
          </p:cNvSpPr>
          <p:nvPr>
            <p:ph idx="1"/>
          </p:nvPr>
        </p:nvSpPr>
        <p:spPr>
          <a:xfrm>
            <a:off x="1435608" y="1447800"/>
            <a:ext cx="6489192" cy="4800600"/>
          </a:xfrm>
        </p:spPr>
        <p:txBody>
          <a:bodyPr>
            <a:normAutofit lnSpcReduction="10000"/>
          </a:bodyPr>
          <a:lstStyle/>
          <a:p>
            <a:r>
              <a:rPr lang="en-GB" dirty="0" smtClean="0"/>
              <a:t>Time is considered to be an amount of seconds, minutes or hours required for the cleaning agents to provide the optimum effectiveness</a:t>
            </a:r>
          </a:p>
          <a:p>
            <a:r>
              <a:rPr lang="en-GB" dirty="0" smtClean="0"/>
              <a:t>This will vary depending on the type of chemical</a:t>
            </a:r>
          </a:p>
          <a:p>
            <a:pPr lvl="1"/>
            <a:r>
              <a:rPr lang="en-GB" dirty="0" smtClean="0"/>
              <a:t>E1 has a short dwell time</a:t>
            </a:r>
          </a:p>
          <a:p>
            <a:pPr lvl="1"/>
            <a:r>
              <a:rPr lang="en-GB" dirty="0" smtClean="0"/>
              <a:t>Electro </a:t>
            </a:r>
            <a:r>
              <a:rPr lang="en-GB" dirty="0" err="1" smtClean="0"/>
              <a:t>Prespray</a:t>
            </a:r>
            <a:r>
              <a:rPr lang="en-GB" dirty="0" smtClean="0"/>
              <a:t> &amp; E8 have a long dwell time</a:t>
            </a:r>
          </a:p>
          <a:p>
            <a:pPr>
              <a:buNone/>
            </a:pPr>
            <a:endParaRPr lang="en-PH" dirty="0"/>
          </a:p>
        </p:txBody>
      </p:sp>
      <p:pic>
        <p:nvPicPr>
          <p:cNvPr id="4" name="Picture 3" descr="Clock.jpg"/>
          <p:cNvPicPr>
            <a:picLocks noChangeAspect="1"/>
          </p:cNvPicPr>
          <p:nvPr/>
        </p:nvPicPr>
        <p:blipFill>
          <a:blip r:embed="rId3" cstate="print"/>
          <a:stretch>
            <a:fillRect/>
          </a:stretch>
        </p:blipFill>
        <p:spPr>
          <a:xfrm>
            <a:off x="7086600" y="1066800"/>
            <a:ext cx="2057400" cy="221932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Rinse/Extraction</a:t>
            </a:r>
            <a:endParaRPr lang="en-PH" dirty="0"/>
          </a:p>
        </p:txBody>
      </p:sp>
      <p:sp>
        <p:nvSpPr>
          <p:cNvPr id="3" name="Content Placeholder 2"/>
          <p:cNvSpPr>
            <a:spLocks noGrp="1"/>
          </p:cNvSpPr>
          <p:nvPr>
            <p:ph idx="1"/>
          </p:nvPr>
        </p:nvSpPr>
        <p:spPr/>
        <p:txBody>
          <a:bodyPr>
            <a:normAutofit fontScale="92500" lnSpcReduction="20000"/>
          </a:bodyPr>
          <a:lstStyle/>
          <a:p>
            <a:r>
              <a:rPr lang="en-PH" dirty="0" smtClean="0"/>
              <a:t>Actual removal of soils</a:t>
            </a:r>
          </a:p>
          <a:p>
            <a:r>
              <a:rPr lang="en-PH" dirty="0" smtClean="0"/>
              <a:t>Third major step in the cleaning process – the application of chemicals does not remove soil, it just loosens them and breaks down oily residue</a:t>
            </a:r>
          </a:p>
          <a:p>
            <a:r>
              <a:rPr lang="en-PH" dirty="0" smtClean="0"/>
              <a:t>Penetration of the cleaning process will depend on a number of factors including</a:t>
            </a:r>
          </a:p>
          <a:p>
            <a:pPr lvl="1"/>
            <a:r>
              <a:rPr lang="en-PH" dirty="0" smtClean="0"/>
              <a:t>Density of pile</a:t>
            </a:r>
          </a:p>
          <a:p>
            <a:pPr lvl="1"/>
            <a:r>
              <a:rPr lang="en-PH" dirty="0" smtClean="0"/>
              <a:t>Present heat</a:t>
            </a:r>
          </a:p>
          <a:p>
            <a:pPr lvl="1"/>
            <a:r>
              <a:rPr lang="en-PH" dirty="0" smtClean="0"/>
              <a:t>Pre-cleaning chemicals </a:t>
            </a:r>
          </a:p>
          <a:p>
            <a:pPr lvl="1"/>
            <a:r>
              <a:rPr lang="en-PH" dirty="0" smtClean="0"/>
              <a:t>Rinse chemicals (E2)</a:t>
            </a:r>
          </a:p>
          <a:p>
            <a:pPr lvl="1"/>
            <a:endParaRPr lang="en-PH" dirty="0" smtClean="0"/>
          </a:p>
          <a:p>
            <a:pPr lvl="1"/>
            <a:endParaRPr lang="en-PH"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Rinse/Extraction	</a:t>
            </a:r>
            <a:endParaRPr lang="en-PH" dirty="0"/>
          </a:p>
        </p:txBody>
      </p:sp>
      <p:sp>
        <p:nvSpPr>
          <p:cNvPr id="3" name="Content Placeholder 2"/>
          <p:cNvSpPr>
            <a:spLocks noGrp="1"/>
          </p:cNvSpPr>
          <p:nvPr>
            <p:ph idx="1"/>
          </p:nvPr>
        </p:nvSpPr>
        <p:spPr>
          <a:xfrm>
            <a:off x="1143000" y="1371600"/>
            <a:ext cx="5181600" cy="5410200"/>
          </a:xfrm>
        </p:spPr>
        <p:txBody>
          <a:bodyPr>
            <a:normAutofit fontScale="92500" lnSpcReduction="10000"/>
          </a:bodyPr>
          <a:lstStyle/>
          <a:p>
            <a:r>
              <a:rPr lang="en-GB" dirty="0" smtClean="0"/>
              <a:t>Extraction process should:</a:t>
            </a:r>
          </a:p>
          <a:p>
            <a:pPr lvl="1"/>
            <a:r>
              <a:rPr lang="en-GB" dirty="0" smtClean="0"/>
              <a:t>Remove soils</a:t>
            </a:r>
          </a:p>
          <a:p>
            <a:pPr lvl="1"/>
            <a:r>
              <a:rPr lang="en-GB" dirty="0" smtClean="0"/>
              <a:t>Leave the carpet residue free</a:t>
            </a:r>
          </a:p>
          <a:p>
            <a:pPr lvl="1"/>
            <a:r>
              <a:rPr lang="en-GB" dirty="0" smtClean="0"/>
              <a:t>Re-set the chemical balance of the carpet (5-6.5)</a:t>
            </a:r>
          </a:p>
          <a:p>
            <a:r>
              <a:rPr lang="en-GB" dirty="0" smtClean="0"/>
              <a:t>In the </a:t>
            </a:r>
            <a:r>
              <a:rPr lang="en-GB" dirty="0" smtClean="0"/>
              <a:t>Edry </a:t>
            </a:r>
            <a:r>
              <a:rPr lang="en-GB" dirty="0" smtClean="0"/>
              <a:t>system, oily residues are broken down and soils are captured on the bonnet pads.</a:t>
            </a:r>
          </a:p>
          <a:p>
            <a:pPr lvl="1"/>
            <a:r>
              <a:rPr lang="en-GB" dirty="0" smtClean="0"/>
              <a:t>E2 neutralises the cleaning products used re-sets the chemical balance of the carpet</a:t>
            </a:r>
            <a:endParaRPr lang="en-PH" dirty="0"/>
          </a:p>
        </p:txBody>
      </p:sp>
      <p:pic>
        <p:nvPicPr>
          <p:cNvPr id="4" name="Picture 3" descr="Michael on Rotary Machine.jpg"/>
          <p:cNvPicPr>
            <a:picLocks noChangeAspect="1"/>
          </p:cNvPicPr>
          <p:nvPr/>
        </p:nvPicPr>
        <p:blipFill>
          <a:blip r:embed="rId3" cstate="print"/>
          <a:srcRect l="18400" t="1562" r="9326"/>
          <a:stretch>
            <a:fillRect/>
          </a:stretch>
        </p:blipFill>
        <p:spPr>
          <a:xfrm>
            <a:off x="6477000" y="1447800"/>
            <a:ext cx="2362200" cy="48006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Grooming</a:t>
            </a:r>
            <a:endParaRPr lang="en-PH" dirty="0"/>
          </a:p>
        </p:txBody>
      </p:sp>
      <p:sp>
        <p:nvSpPr>
          <p:cNvPr id="3" name="Content Placeholder 2"/>
          <p:cNvSpPr>
            <a:spLocks noGrp="1"/>
          </p:cNvSpPr>
          <p:nvPr>
            <p:ph idx="1"/>
          </p:nvPr>
        </p:nvSpPr>
        <p:spPr/>
        <p:txBody>
          <a:bodyPr>
            <a:normAutofit/>
          </a:bodyPr>
          <a:lstStyle/>
          <a:p>
            <a:r>
              <a:rPr lang="en-GB" dirty="0" smtClean="0"/>
              <a:t>Step 4 in the cleaning process</a:t>
            </a:r>
          </a:p>
          <a:p>
            <a:r>
              <a:rPr lang="en-GB" dirty="0" smtClean="0"/>
              <a:t>Leave the carpet with a uniform feel</a:t>
            </a:r>
          </a:p>
          <a:p>
            <a:r>
              <a:rPr lang="en-GB" dirty="0" smtClean="0"/>
              <a:t>Promotes drying</a:t>
            </a:r>
          </a:p>
          <a:p>
            <a:r>
              <a:rPr lang="en-GB" dirty="0" smtClean="0"/>
              <a:t>A dry pad after the cleaning process will also promote drying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The cleaning process</a:t>
            </a:r>
            <a:endParaRPr lang="en-PH" dirty="0"/>
          </a:p>
        </p:txBody>
      </p:sp>
      <p:sp>
        <p:nvSpPr>
          <p:cNvPr id="3" name="Content Placeholder 2"/>
          <p:cNvSpPr>
            <a:spLocks noGrp="1"/>
          </p:cNvSpPr>
          <p:nvPr>
            <p:ph idx="1"/>
          </p:nvPr>
        </p:nvSpPr>
        <p:spPr>
          <a:xfrm>
            <a:off x="1066800" y="1447800"/>
            <a:ext cx="5879592" cy="4800600"/>
          </a:xfrm>
        </p:spPr>
        <p:txBody>
          <a:bodyPr>
            <a:normAutofit fontScale="92500" lnSpcReduction="10000"/>
          </a:bodyPr>
          <a:lstStyle/>
          <a:p>
            <a:r>
              <a:rPr lang="en-PH" dirty="0" smtClean="0"/>
              <a:t>Step 1</a:t>
            </a:r>
          </a:p>
          <a:p>
            <a:pPr lvl="1"/>
            <a:r>
              <a:rPr lang="en-PH" dirty="0" smtClean="0"/>
              <a:t>Pre-vacuum. Mechanical process of removing dry soils</a:t>
            </a:r>
          </a:p>
          <a:p>
            <a:r>
              <a:rPr lang="en-PH" dirty="0" smtClean="0"/>
              <a:t>Step 2</a:t>
            </a:r>
          </a:p>
          <a:p>
            <a:pPr lvl="1"/>
            <a:r>
              <a:rPr lang="en-PH" dirty="0" smtClean="0"/>
              <a:t>Soil Suspension. The cleaning pie – TACT</a:t>
            </a:r>
          </a:p>
          <a:p>
            <a:r>
              <a:rPr lang="en-PH" dirty="0" smtClean="0"/>
              <a:t>Step 3</a:t>
            </a:r>
          </a:p>
          <a:p>
            <a:pPr lvl="1"/>
            <a:r>
              <a:rPr lang="en-PH" dirty="0" smtClean="0"/>
              <a:t>Rinse/Extraction. The process of physically removing the soils</a:t>
            </a:r>
          </a:p>
          <a:p>
            <a:r>
              <a:rPr lang="en-PH" dirty="0" smtClean="0"/>
              <a:t>Step 4</a:t>
            </a:r>
          </a:p>
          <a:p>
            <a:pPr lvl="1"/>
            <a:r>
              <a:rPr lang="en-PH" dirty="0" smtClean="0"/>
              <a:t>Carpet Grooming</a:t>
            </a:r>
          </a:p>
          <a:p>
            <a:endParaRPr lang="en-PH" dirty="0"/>
          </a:p>
        </p:txBody>
      </p:sp>
      <p:pic>
        <p:nvPicPr>
          <p:cNvPr id="4" name="Picture 3" descr="Michael Vacuuming.jpg"/>
          <p:cNvPicPr>
            <a:picLocks noChangeAspect="1"/>
          </p:cNvPicPr>
          <p:nvPr/>
        </p:nvPicPr>
        <p:blipFill>
          <a:blip r:embed="rId2" cstate="print"/>
          <a:srcRect l="21316" t="1786" r="12072"/>
          <a:stretch>
            <a:fillRect/>
          </a:stretch>
        </p:blipFill>
        <p:spPr>
          <a:xfrm>
            <a:off x="6774255" y="1249680"/>
            <a:ext cx="2362200" cy="519684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dirty="0" smtClean="0"/>
              <a:t>The Electrodry System</a:t>
            </a:r>
            <a:endParaRPr lang="en-PH" dirty="0"/>
          </a:p>
        </p:txBody>
      </p:sp>
      <p:sp>
        <p:nvSpPr>
          <p:cNvPr id="3" name="Content Placeholder 2"/>
          <p:cNvSpPr>
            <a:spLocks noGrp="1"/>
          </p:cNvSpPr>
          <p:nvPr>
            <p:ph idx="1"/>
          </p:nvPr>
        </p:nvSpPr>
        <p:spPr/>
        <p:txBody>
          <a:bodyPr>
            <a:normAutofit lnSpcReduction="10000"/>
          </a:bodyPr>
          <a:lstStyle/>
          <a:p>
            <a:r>
              <a:rPr lang="en-PH" dirty="0" smtClean="0"/>
              <a:t>Step 1 – Thorough pre-vacuum with a Kirby vacuum</a:t>
            </a:r>
          </a:p>
          <a:p>
            <a:r>
              <a:rPr lang="en-PH" dirty="0" smtClean="0"/>
              <a:t>Step 2 – Spray the carpet with E1(soil suspension) and Electro </a:t>
            </a:r>
            <a:r>
              <a:rPr lang="en-PH" dirty="0" err="1" smtClean="0"/>
              <a:t>Prespray</a:t>
            </a:r>
            <a:r>
              <a:rPr lang="en-PH" dirty="0" smtClean="0"/>
              <a:t> if required</a:t>
            </a:r>
          </a:p>
          <a:p>
            <a:r>
              <a:rPr lang="en-PH" dirty="0" smtClean="0"/>
              <a:t>Step 3 – Rinse/Extraction with the dry cleaning system. 250ml of E2 in the rinse bucket will restore the carpets chemical balance</a:t>
            </a:r>
          </a:p>
          <a:p>
            <a:r>
              <a:rPr lang="en-PH" dirty="0" smtClean="0"/>
              <a:t>Groom the carpet with a carpet rake</a:t>
            </a:r>
            <a:endParaRPr lang="en-PH"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Important Notes	</a:t>
            </a:r>
            <a:endParaRPr lang="en-PH" dirty="0"/>
          </a:p>
        </p:txBody>
      </p:sp>
      <p:sp>
        <p:nvSpPr>
          <p:cNvPr id="3" name="Content Placeholder 2"/>
          <p:cNvSpPr>
            <a:spLocks noGrp="1"/>
          </p:cNvSpPr>
          <p:nvPr>
            <p:ph idx="1"/>
          </p:nvPr>
        </p:nvSpPr>
        <p:spPr/>
        <p:txBody>
          <a:bodyPr>
            <a:normAutofit fontScale="92500" lnSpcReduction="20000"/>
          </a:bodyPr>
          <a:lstStyle/>
          <a:p>
            <a:r>
              <a:rPr lang="en-PH" dirty="0" smtClean="0"/>
              <a:t>Removing more soil with vacuuming means less soil needs to be removed in the extraction process</a:t>
            </a:r>
          </a:p>
          <a:p>
            <a:r>
              <a:rPr lang="en-PH" dirty="0" smtClean="0"/>
              <a:t>TACT tips</a:t>
            </a:r>
          </a:p>
          <a:p>
            <a:pPr lvl="1"/>
            <a:r>
              <a:rPr lang="en-PH" dirty="0" smtClean="0"/>
              <a:t>Agitate E1 with a rake in traffic areas</a:t>
            </a:r>
          </a:p>
          <a:p>
            <a:pPr lvl="1"/>
            <a:r>
              <a:rPr lang="en-PH" dirty="0" smtClean="0"/>
              <a:t>Use a pad dipped in hot water on the carpet before applying E1 – This will create heat</a:t>
            </a:r>
          </a:p>
          <a:p>
            <a:pPr lvl="1"/>
            <a:r>
              <a:rPr lang="en-PH" dirty="0" smtClean="0"/>
              <a:t>Put 200ml of </a:t>
            </a:r>
            <a:r>
              <a:rPr lang="en-PH" dirty="0" err="1" smtClean="0"/>
              <a:t>Prespray</a:t>
            </a:r>
            <a:r>
              <a:rPr lang="en-PH" dirty="0" smtClean="0"/>
              <a:t> in a bucket with 5 litres of hot water. Immerse the pad in this solution and run over the traffic areas before cleaning</a:t>
            </a:r>
          </a:p>
          <a:p>
            <a:pPr lvl="2"/>
            <a:r>
              <a:rPr lang="en-PH" dirty="0" smtClean="0"/>
              <a:t>This will create heat, high pH &amp; agitation. </a:t>
            </a:r>
          </a:p>
          <a:p>
            <a:pPr lvl="2"/>
            <a:endParaRPr lang="en-PH"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Important Notes</a:t>
            </a:r>
            <a:endParaRPr lang="en-PH" dirty="0"/>
          </a:p>
        </p:txBody>
      </p:sp>
      <p:sp>
        <p:nvSpPr>
          <p:cNvPr id="3" name="Content Placeholder 2"/>
          <p:cNvSpPr>
            <a:spLocks noGrp="1"/>
          </p:cNvSpPr>
          <p:nvPr>
            <p:ph idx="1"/>
          </p:nvPr>
        </p:nvSpPr>
        <p:spPr/>
        <p:txBody>
          <a:bodyPr/>
          <a:lstStyle/>
          <a:p>
            <a:r>
              <a:rPr lang="en-PH" dirty="0" smtClean="0"/>
              <a:t>Use 2 to 3 pads per room</a:t>
            </a:r>
          </a:p>
          <a:p>
            <a:r>
              <a:rPr lang="en-PH" dirty="0" smtClean="0"/>
              <a:t>Each pad should be thoroughly rinsed before putting it back in the E2 rinse solution. </a:t>
            </a:r>
          </a:p>
          <a:p>
            <a:r>
              <a:rPr lang="en-PH" dirty="0" smtClean="0"/>
              <a:t>2 to 3 pads is required in any room to effectively extract soils and rinse the carpet.</a:t>
            </a:r>
          </a:p>
          <a:p>
            <a:r>
              <a:rPr lang="en-PH" dirty="0" smtClean="0"/>
              <a:t>Use a dry pad to collect excess moisture and promote drying</a:t>
            </a:r>
            <a:endParaRPr lang="en-PH"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Carpet Soiling</a:t>
            </a:r>
            <a:endParaRPr lang="en-PH" dirty="0"/>
          </a:p>
        </p:txBody>
      </p:sp>
      <p:sp>
        <p:nvSpPr>
          <p:cNvPr id="3" name="Content Placeholder 2"/>
          <p:cNvSpPr>
            <a:spLocks noGrp="1"/>
          </p:cNvSpPr>
          <p:nvPr>
            <p:ph idx="1"/>
          </p:nvPr>
        </p:nvSpPr>
        <p:spPr/>
        <p:txBody>
          <a:bodyPr>
            <a:normAutofit fontScale="92500" lnSpcReduction="20000"/>
          </a:bodyPr>
          <a:lstStyle/>
          <a:p>
            <a:r>
              <a:rPr lang="en-GB" b="1" dirty="0" smtClean="0"/>
              <a:t>Real Soil</a:t>
            </a:r>
            <a:r>
              <a:rPr lang="en-GB" dirty="0" smtClean="0"/>
              <a:t> is defined as any matter that is foreign to the construction of the carpet and which can actually be removed from the carpet, such as sand, grit, hair, food, ashes, etc. This accounts for approx 79% of all soils.</a:t>
            </a:r>
          </a:p>
          <a:p>
            <a:r>
              <a:rPr lang="en-GB" dirty="0" smtClean="0"/>
              <a:t>Most soil that accumulates on carpet consists of sand and dry particulate matter. It is often gritty and abrasive. </a:t>
            </a:r>
          </a:p>
          <a:p>
            <a:r>
              <a:rPr lang="en-PH" dirty="0" smtClean="0"/>
              <a:t>The remaining soils are generally </a:t>
            </a:r>
            <a:r>
              <a:rPr lang="en-GB" dirty="0" smtClean="0"/>
              <a:t>composed of oils, greases, starches, etc</a:t>
            </a:r>
          </a:p>
          <a:p>
            <a:r>
              <a:rPr lang="en-GB" dirty="0" smtClean="0"/>
              <a:t>Most soils are acidic in nature</a:t>
            </a:r>
            <a:endParaRPr lang="en-PH" dirty="0" smtClean="0"/>
          </a:p>
          <a:p>
            <a:endParaRPr lang="en-PH" dirty="0" smtClean="0"/>
          </a:p>
          <a:p>
            <a:pPr>
              <a:buNone/>
            </a:pPr>
            <a:endParaRPr lang="en-PH"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Pricing</a:t>
            </a:r>
            <a:endParaRPr lang="en-AU" dirty="0"/>
          </a:p>
        </p:txBody>
      </p:sp>
      <p:sp>
        <p:nvSpPr>
          <p:cNvPr id="3" name="Content Placeholder 2"/>
          <p:cNvSpPr>
            <a:spLocks noGrp="1"/>
          </p:cNvSpPr>
          <p:nvPr>
            <p:ph idx="1"/>
          </p:nvPr>
        </p:nvSpPr>
        <p:spPr/>
        <p:txBody>
          <a:bodyPr>
            <a:normAutofit fontScale="92500" lnSpcReduction="20000"/>
          </a:bodyPr>
          <a:lstStyle/>
          <a:p>
            <a:r>
              <a:rPr lang="en-AU" dirty="0" err="1" smtClean="0"/>
              <a:t>Electrodry’s</a:t>
            </a:r>
            <a:r>
              <a:rPr lang="en-AU" dirty="0" smtClean="0"/>
              <a:t> prices are based on a maximum room size of 13 square metres (3.3*4 metres). If rooms are larger than this, adjust the price:</a:t>
            </a:r>
          </a:p>
          <a:p>
            <a:pPr lvl="1"/>
            <a:r>
              <a:rPr lang="en-AU" dirty="0" smtClean="0"/>
              <a:t>Confirm with the customer that they were told that the price is based on a 13 square metre room size</a:t>
            </a:r>
          </a:p>
          <a:p>
            <a:pPr lvl="1"/>
            <a:r>
              <a:rPr lang="en-AU" dirty="0" smtClean="0"/>
              <a:t>Measure rooms</a:t>
            </a:r>
          </a:p>
          <a:p>
            <a:pPr lvl="1"/>
            <a:r>
              <a:rPr lang="en-AU" dirty="0" smtClean="0"/>
              <a:t>Advised the adjusted price</a:t>
            </a:r>
          </a:p>
          <a:p>
            <a:pPr lvl="1"/>
            <a:r>
              <a:rPr lang="en-AU" dirty="0" smtClean="0"/>
              <a:t>If the customer chooses not to go ahead, find a median point with the customer – Do not walk away from the job</a:t>
            </a:r>
            <a:endParaRPr lang="en-AU" dirty="0"/>
          </a:p>
        </p:txBody>
      </p:sp>
    </p:spTree>
    <p:extLst>
      <p:ext uri="{BB962C8B-B14F-4D97-AF65-F5344CB8AC3E}">
        <p14:creationId xmlns:p14="http://schemas.microsoft.com/office/powerpoint/2010/main" val="4010887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Carpet Condition</a:t>
            </a:r>
            <a:endParaRPr lang="en-AU" dirty="0"/>
          </a:p>
        </p:txBody>
      </p:sp>
      <p:sp>
        <p:nvSpPr>
          <p:cNvPr id="3" name="Content Placeholder 2"/>
          <p:cNvSpPr>
            <a:spLocks noGrp="1"/>
          </p:cNvSpPr>
          <p:nvPr>
            <p:ph idx="1"/>
          </p:nvPr>
        </p:nvSpPr>
        <p:spPr/>
        <p:txBody>
          <a:bodyPr/>
          <a:lstStyle/>
          <a:p>
            <a:r>
              <a:rPr lang="en-AU" dirty="0" smtClean="0"/>
              <a:t>The price is subject to the condition of the carpet.</a:t>
            </a:r>
          </a:p>
          <a:p>
            <a:pPr lvl="1"/>
            <a:r>
              <a:rPr lang="en-AU" dirty="0" smtClean="0"/>
              <a:t>Very dirty carpets charge additional $10 - $20 per room</a:t>
            </a:r>
          </a:p>
          <a:p>
            <a:pPr lvl="1"/>
            <a:r>
              <a:rPr lang="en-AU" dirty="0" smtClean="0"/>
              <a:t>Pre-spray and agitate or pre-clean with </a:t>
            </a:r>
            <a:r>
              <a:rPr lang="en-AU" dirty="0" err="1" smtClean="0"/>
              <a:t>Prespray</a:t>
            </a:r>
            <a:endParaRPr lang="en-AU" dirty="0" smtClean="0"/>
          </a:p>
          <a:p>
            <a:pPr lvl="1"/>
            <a:r>
              <a:rPr lang="en-AU" dirty="0" smtClean="0"/>
              <a:t>Use additional pads in the cleaning. </a:t>
            </a:r>
          </a:p>
          <a:p>
            <a:pPr lvl="1"/>
            <a:r>
              <a:rPr lang="en-AU" dirty="0" smtClean="0"/>
              <a:t>Ensure the customer gets value for money</a:t>
            </a:r>
            <a:endParaRPr lang="en-AU" dirty="0"/>
          </a:p>
        </p:txBody>
      </p:sp>
    </p:spTree>
    <p:extLst>
      <p:ext uri="{BB962C8B-B14F-4D97-AF65-F5344CB8AC3E}">
        <p14:creationId xmlns:p14="http://schemas.microsoft.com/office/powerpoint/2010/main" val="36507292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Pricing – Specialised Stain Removal</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Charge $25 per 15 minutes</a:t>
            </a:r>
          </a:p>
          <a:p>
            <a:r>
              <a:rPr lang="en-AU" dirty="0" smtClean="0"/>
              <a:t>Applies to stains that can’t be removed in the cleaning process and require specialised treatment:</a:t>
            </a:r>
          </a:p>
          <a:p>
            <a:pPr lvl="1"/>
            <a:r>
              <a:rPr lang="en-AU" dirty="0" smtClean="0"/>
              <a:t>Blood</a:t>
            </a:r>
          </a:p>
          <a:p>
            <a:pPr lvl="1"/>
            <a:r>
              <a:rPr lang="en-AU" dirty="0" smtClean="0"/>
              <a:t>Wine</a:t>
            </a:r>
          </a:p>
          <a:p>
            <a:pPr lvl="1"/>
            <a:r>
              <a:rPr lang="en-AU" dirty="0" smtClean="0"/>
              <a:t>Make-up</a:t>
            </a:r>
          </a:p>
          <a:p>
            <a:pPr lvl="1"/>
            <a:r>
              <a:rPr lang="en-AU" dirty="0" smtClean="0"/>
              <a:t>Heavy grease</a:t>
            </a:r>
          </a:p>
          <a:p>
            <a:pPr lvl="1"/>
            <a:r>
              <a:rPr lang="en-AU" dirty="0" smtClean="0"/>
              <a:t>Ink</a:t>
            </a:r>
          </a:p>
          <a:p>
            <a:pPr lvl="1"/>
            <a:r>
              <a:rPr lang="en-AU" dirty="0" smtClean="0"/>
              <a:t>Paint</a:t>
            </a:r>
          </a:p>
          <a:p>
            <a:pPr lvl="1"/>
            <a:r>
              <a:rPr lang="en-AU" dirty="0" smtClean="0"/>
              <a:t>Urine</a:t>
            </a:r>
            <a:endParaRPr lang="en-AU" dirty="0"/>
          </a:p>
        </p:txBody>
      </p:sp>
    </p:spTree>
    <p:extLst>
      <p:ext uri="{BB962C8B-B14F-4D97-AF65-F5344CB8AC3E}">
        <p14:creationId xmlns:p14="http://schemas.microsoft.com/office/powerpoint/2010/main" val="34247404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Ask for more work</a:t>
            </a:r>
            <a:endParaRPr lang="en-AU" dirty="0"/>
          </a:p>
        </p:txBody>
      </p:sp>
      <p:sp>
        <p:nvSpPr>
          <p:cNvPr id="3" name="Content Placeholder 2"/>
          <p:cNvSpPr>
            <a:spLocks noGrp="1"/>
          </p:cNvSpPr>
          <p:nvPr>
            <p:ph idx="1"/>
          </p:nvPr>
        </p:nvSpPr>
        <p:spPr/>
        <p:txBody>
          <a:bodyPr>
            <a:normAutofit lnSpcReduction="10000"/>
          </a:bodyPr>
          <a:lstStyle/>
          <a:p>
            <a:r>
              <a:rPr lang="en-AU" dirty="0" smtClean="0"/>
              <a:t>Customers always have more cleaning work that they want done</a:t>
            </a:r>
          </a:p>
          <a:p>
            <a:r>
              <a:rPr lang="en-AU" dirty="0" smtClean="0"/>
              <a:t>Look for opportunities</a:t>
            </a:r>
          </a:p>
          <a:p>
            <a:pPr lvl="1"/>
            <a:r>
              <a:rPr lang="en-AU" dirty="0" smtClean="0"/>
              <a:t>Other rooms of carpet</a:t>
            </a:r>
          </a:p>
          <a:p>
            <a:pPr lvl="1"/>
            <a:r>
              <a:rPr lang="en-AU" dirty="0" smtClean="0"/>
              <a:t>Rugs</a:t>
            </a:r>
          </a:p>
          <a:p>
            <a:pPr lvl="1"/>
            <a:r>
              <a:rPr lang="en-AU" dirty="0" smtClean="0"/>
              <a:t>Lounge suites</a:t>
            </a:r>
          </a:p>
          <a:p>
            <a:pPr lvl="1"/>
            <a:r>
              <a:rPr lang="en-AU" dirty="0" smtClean="0"/>
              <a:t>Mattresses</a:t>
            </a:r>
          </a:p>
          <a:p>
            <a:r>
              <a:rPr lang="en-AU" dirty="0" smtClean="0"/>
              <a:t>Advise the customer how much better the items will look with cleaning and give a price.</a:t>
            </a:r>
          </a:p>
          <a:p>
            <a:endParaRPr lang="en-AU" dirty="0"/>
          </a:p>
        </p:txBody>
      </p:sp>
    </p:spTree>
    <p:extLst>
      <p:ext uri="{BB962C8B-B14F-4D97-AF65-F5344CB8AC3E}">
        <p14:creationId xmlns:p14="http://schemas.microsoft.com/office/powerpoint/2010/main" val="30819563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Electro 3 Bottles</a:t>
            </a:r>
            <a:endParaRPr lang="en-AU" dirty="0"/>
          </a:p>
        </p:txBody>
      </p:sp>
      <p:sp>
        <p:nvSpPr>
          <p:cNvPr id="3" name="Content Placeholder 2"/>
          <p:cNvSpPr>
            <a:spLocks noGrp="1"/>
          </p:cNvSpPr>
          <p:nvPr>
            <p:ph idx="1"/>
          </p:nvPr>
        </p:nvSpPr>
        <p:spPr/>
        <p:txBody>
          <a:bodyPr/>
          <a:lstStyle/>
          <a:p>
            <a:r>
              <a:rPr lang="en-AU" dirty="0" smtClean="0"/>
              <a:t>Professional carpet stain remover</a:t>
            </a:r>
          </a:p>
          <a:p>
            <a:r>
              <a:rPr lang="en-AU" dirty="0" smtClean="0"/>
              <a:t>Safe, effective and easy to use</a:t>
            </a:r>
          </a:p>
          <a:p>
            <a:r>
              <a:rPr lang="en-AU" dirty="0" smtClean="0"/>
              <a:t>Will generally last for 2 – 3 years with regular use</a:t>
            </a:r>
          </a:p>
          <a:p>
            <a:r>
              <a:rPr lang="en-AU" dirty="0" smtClean="0"/>
              <a:t>Show the customer how effective E1 is and advise it’s the same product</a:t>
            </a:r>
          </a:p>
          <a:p>
            <a:r>
              <a:rPr lang="en-AU" dirty="0" smtClean="0"/>
              <a:t>$25 per bottle</a:t>
            </a:r>
          </a:p>
          <a:p>
            <a:endParaRPr lang="en-AU" dirty="0"/>
          </a:p>
        </p:txBody>
      </p:sp>
    </p:spTree>
    <p:extLst>
      <p:ext uri="{BB962C8B-B14F-4D97-AF65-F5344CB8AC3E}">
        <p14:creationId xmlns:p14="http://schemas.microsoft.com/office/powerpoint/2010/main" val="10113512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E-Bac</a:t>
            </a:r>
            <a:endParaRPr lang="en-AU" dirty="0"/>
          </a:p>
        </p:txBody>
      </p:sp>
      <p:sp>
        <p:nvSpPr>
          <p:cNvPr id="3" name="Content Placeholder 2"/>
          <p:cNvSpPr>
            <a:spLocks noGrp="1"/>
          </p:cNvSpPr>
          <p:nvPr>
            <p:ph idx="1"/>
          </p:nvPr>
        </p:nvSpPr>
        <p:spPr/>
        <p:txBody>
          <a:bodyPr/>
          <a:lstStyle/>
          <a:p>
            <a:r>
              <a:rPr lang="en-AU" dirty="0" err="1" smtClean="0"/>
              <a:t>Deodourises</a:t>
            </a:r>
            <a:r>
              <a:rPr lang="en-AU" dirty="0" smtClean="0"/>
              <a:t> – removes germs, mould and bacteria that causes odours</a:t>
            </a:r>
          </a:p>
          <a:p>
            <a:r>
              <a:rPr lang="en-AU" dirty="0" smtClean="0"/>
              <a:t>Encapsulates odour causing oils</a:t>
            </a:r>
          </a:p>
          <a:p>
            <a:r>
              <a:rPr lang="en-AU" dirty="0" smtClean="0"/>
              <a:t>Pleasant “re-odourising” fragrances</a:t>
            </a:r>
          </a:p>
          <a:p>
            <a:r>
              <a:rPr lang="en-AU" dirty="0" smtClean="0"/>
              <a:t>Effective for 3 – 6 month</a:t>
            </a:r>
          </a:p>
          <a:p>
            <a:r>
              <a:rPr lang="en-AU" dirty="0" err="1" smtClean="0"/>
              <a:t>Healthguard</a:t>
            </a:r>
            <a:r>
              <a:rPr lang="en-AU" dirty="0" smtClean="0"/>
              <a:t> based product</a:t>
            </a:r>
          </a:p>
          <a:p>
            <a:r>
              <a:rPr lang="en-AU" dirty="0" smtClean="0"/>
              <a:t>$1 per square metre</a:t>
            </a:r>
            <a:endParaRPr lang="en-AU" dirty="0"/>
          </a:p>
        </p:txBody>
      </p:sp>
    </p:spTree>
    <p:extLst>
      <p:ext uri="{BB962C8B-B14F-4D97-AF65-F5344CB8AC3E}">
        <p14:creationId xmlns:p14="http://schemas.microsoft.com/office/powerpoint/2010/main" val="5199877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E-Gard</a:t>
            </a:r>
            <a:endParaRPr lang="en-AU" dirty="0"/>
          </a:p>
        </p:txBody>
      </p:sp>
      <p:sp>
        <p:nvSpPr>
          <p:cNvPr id="3" name="Content Placeholder 2"/>
          <p:cNvSpPr>
            <a:spLocks noGrp="1"/>
          </p:cNvSpPr>
          <p:nvPr>
            <p:ph idx="1"/>
          </p:nvPr>
        </p:nvSpPr>
        <p:spPr/>
        <p:txBody>
          <a:bodyPr>
            <a:normAutofit lnSpcReduction="10000"/>
          </a:bodyPr>
          <a:lstStyle/>
          <a:p>
            <a:r>
              <a:rPr lang="en-AU" dirty="0" smtClean="0"/>
              <a:t>Protective coating over the carpet fibres</a:t>
            </a:r>
          </a:p>
          <a:p>
            <a:r>
              <a:rPr lang="en-AU" dirty="0" smtClean="0"/>
              <a:t>Repels against stains and oils</a:t>
            </a:r>
          </a:p>
          <a:p>
            <a:r>
              <a:rPr lang="en-AU" dirty="0" smtClean="0"/>
              <a:t>More effective vacuuming – carpets last longer</a:t>
            </a:r>
          </a:p>
          <a:p>
            <a:r>
              <a:rPr lang="en-AU" dirty="0" err="1" smtClean="0"/>
              <a:t>Healthguard</a:t>
            </a:r>
            <a:r>
              <a:rPr lang="en-AU" dirty="0" smtClean="0"/>
              <a:t> built in to repel germs and mould</a:t>
            </a:r>
          </a:p>
          <a:p>
            <a:r>
              <a:rPr lang="en-AU" dirty="0" smtClean="0"/>
              <a:t>Guaranteed for 3 years</a:t>
            </a:r>
          </a:p>
          <a:p>
            <a:r>
              <a:rPr lang="en-AU" dirty="0" smtClean="0"/>
              <a:t>$4 per square metre</a:t>
            </a:r>
            <a:endParaRPr lang="en-AU" dirty="0"/>
          </a:p>
        </p:txBody>
      </p:sp>
    </p:spTree>
    <p:extLst>
      <p:ext uri="{BB962C8B-B14F-4D97-AF65-F5344CB8AC3E}">
        <p14:creationId xmlns:p14="http://schemas.microsoft.com/office/powerpoint/2010/main" val="19897045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spTree>
    <p:extLst>
      <p:ext uri="{BB962C8B-B14F-4D97-AF65-F5344CB8AC3E}">
        <p14:creationId xmlns:p14="http://schemas.microsoft.com/office/powerpoint/2010/main" val="1136974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Soil composition</a:t>
            </a:r>
            <a:endParaRPr lang="en-PH" dirty="0"/>
          </a:p>
        </p:txBody>
      </p:sp>
      <p:graphicFrame>
        <p:nvGraphicFramePr>
          <p:cNvPr id="5" name="Table 4"/>
          <p:cNvGraphicFramePr>
            <a:graphicFrameLocks noGrp="1"/>
          </p:cNvGraphicFramePr>
          <p:nvPr/>
        </p:nvGraphicFramePr>
        <p:xfrm>
          <a:off x="1371600" y="1676400"/>
          <a:ext cx="7467600" cy="4835525"/>
        </p:xfrm>
        <a:graphic>
          <a:graphicData uri="http://schemas.openxmlformats.org/drawingml/2006/table">
            <a:tbl>
              <a:tblPr/>
              <a:tblGrid>
                <a:gridCol w="1281516"/>
                <a:gridCol w="2800350"/>
                <a:gridCol w="2816172"/>
                <a:gridCol w="569562"/>
              </a:tblGrid>
              <a:tr h="309880">
                <a:tc>
                  <a:txBody>
                    <a:bodyPr/>
                    <a:lstStyle/>
                    <a:p>
                      <a:pPr algn="l" fontAlgn="auto"/>
                      <a:r>
                        <a:rPr lang="en-PH" sz="1600" b="1" i="0" u="none" strike="noStrike" dirty="0">
                          <a:solidFill>
                            <a:srgbClr val="000000"/>
                          </a:solidFill>
                          <a:latin typeface="Calibri"/>
                        </a:rPr>
                        <a:t>Type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1" i="0" u="none" strike="noStrike">
                          <a:solidFill>
                            <a:srgbClr val="000000"/>
                          </a:solidFill>
                          <a:latin typeface="Calibri"/>
                        </a:rPr>
                        <a:t>Composition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1" i="0" u="none" strike="noStrike">
                          <a:solidFill>
                            <a:srgbClr val="000000"/>
                          </a:solidFill>
                          <a:latin typeface="Calibri"/>
                        </a:rPr>
                        <a:t>Source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1" i="0" u="none" strike="noStrike" dirty="0">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9880">
                <a:tc rowSpan="3">
                  <a:txBody>
                    <a:bodyPr/>
                    <a:lstStyle/>
                    <a:p>
                      <a:pPr algn="l" fontAlgn="ctr"/>
                      <a:r>
                        <a:rPr lang="fr-FR" sz="1600" b="0" i="0" u="none" strike="noStrike" dirty="0">
                          <a:solidFill>
                            <a:srgbClr val="000000"/>
                          </a:solidFill>
                          <a:latin typeface="Calibri"/>
                        </a:rPr>
                        <a:t>Insoluble or </a:t>
                      </a:r>
                      <a:r>
                        <a:rPr lang="fr-FR" sz="1600" b="0" i="0" u="none" strike="noStrike" dirty="0" err="1">
                          <a:solidFill>
                            <a:srgbClr val="000000"/>
                          </a:solidFill>
                          <a:latin typeface="Calibri"/>
                        </a:rPr>
                        <a:t>particle</a:t>
                      </a:r>
                      <a:r>
                        <a:rPr lang="fr-FR" sz="1600" b="0" i="0" u="none" strike="noStrike" dirty="0">
                          <a:solidFill>
                            <a:srgbClr val="000000"/>
                          </a:solidFill>
                          <a:latin typeface="Calibri"/>
                        </a:rPr>
                        <a:t> fibres (Dry </a:t>
                      </a:r>
                      <a:r>
                        <a:rPr lang="fr-FR" sz="1600" b="0" i="0" u="none" strike="noStrike" dirty="0" err="1">
                          <a:solidFill>
                            <a:srgbClr val="000000"/>
                          </a:solidFill>
                          <a:latin typeface="Calibri"/>
                        </a:rPr>
                        <a:t>Soils</a:t>
                      </a:r>
                      <a:r>
                        <a:rPr lang="fr-FR" sz="1600" b="0" i="0" u="none" strike="noStrike" dirty="0">
                          <a:solidFill>
                            <a:srgbClr val="000000"/>
                          </a:solidFill>
                          <a:latin typeface="Calibri"/>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dirty="0">
                          <a:solidFill>
                            <a:srgbClr val="000000"/>
                          </a:solidFill>
                          <a:latin typeface="Calibri"/>
                        </a:rPr>
                        <a:t>Clay, sand, quartz, gypsum, carbon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a:solidFill>
                            <a:srgbClr val="000000"/>
                          </a:solidFill>
                          <a:latin typeface="Calibri"/>
                        </a:rPr>
                        <a:t>Tracked from Exterior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auto"/>
                      <a:r>
                        <a:rPr lang="en-PH" sz="1600" b="0" i="0" u="none" strike="noStrike">
                          <a:solidFill>
                            <a:srgbClr val="000000"/>
                          </a:solidFill>
                          <a:latin typeface="Calibri"/>
                        </a:rPr>
                        <a:t>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9880">
                <a:tc vMerge="1">
                  <a:txBody>
                    <a:bodyPr/>
                    <a:lstStyle/>
                    <a:p>
                      <a:endParaRPr lang="en-PH"/>
                    </a:p>
                  </a:txBody>
                  <a:tcPr/>
                </a:tc>
                <a:tc>
                  <a:txBody>
                    <a:bodyPr/>
                    <a:lstStyle/>
                    <a:p>
                      <a:pPr algn="l" fontAlgn="auto"/>
                      <a:r>
                        <a:rPr lang="en-PH" sz="1600" b="0" i="0" u="none" strike="noStrike" dirty="0">
                          <a:solidFill>
                            <a:srgbClr val="000000"/>
                          </a:solidFill>
                          <a:latin typeface="Calibri"/>
                        </a:rPr>
                        <a:t>Protein fibre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a:solidFill>
                            <a:srgbClr val="000000"/>
                          </a:solidFill>
                          <a:latin typeface="Calibri"/>
                        </a:rPr>
                        <a:t>People, pets, fabrics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auto"/>
                      <a:r>
                        <a:rPr lang="en-PH" sz="1600" b="0" i="0" u="none" strike="noStrike">
                          <a:solidFill>
                            <a:srgbClr val="000000"/>
                          </a:solidFill>
                          <a:latin typeface="Calibri"/>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29640">
                <a:tc vMerge="1">
                  <a:txBody>
                    <a:bodyPr/>
                    <a:lstStyle/>
                    <a:p>
                      <a:endParaRPr lang="en-PH"/>
                    </a:p>
                  </a:txBody>
                  <a:tcPr/>
                </a:tc>
                <a:tc>
                  <a:txBody>
                    <a:bodyPr/>
                    <a:lstStyle/>
                    <a:p>
                      <a:pPr algn="l" fontAlgn="auto"/>
                      <a:r>
                        <a:rPr lang="en-PH" sz="1600" b="0" i="0" u="none" strike="noStrike" dirty="0">
                          <a:solidFill>
                            <a:srgbClr val="000000"/>
                          </a:solidFill>
                          <a:latin typeface="Calibri"/>
                        </a:rPr>
                        <a:t>Cellulosic matter and fibre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a:solidFill>
                            <a:srgbClr val="000000"/>
                          </a:solidFill>
                          <a:latin typeface="Calibri"/>
                        </a:rPr>
                        <a:t>Tracked from Exterior (grass etc), shedding from newspapers, clothes, interior plants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auto"/>
                      <a:r>
                        <a:rPr lang="en-PH" sz="1600" b="0" i="0" u="none" strike="noStrike">
                          <a:solidFill>
                            <a:srgbClr val="000000"/>
                          </a:solidFill>
                          <a:latin typeface="Calibri"/>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9880">
                <a:tc>
                  <a:txBody>
                    <a:bodyPr/>
                    <a:lstStyle/>
                    <a:p>
                      <a:pPr algn="l" fontAlgn="auto"/>
                      <a:r>
                        <a:rPr lang="en-PH" sz="1600" b="1" i="0" u="none" strike="noStrike">
                          <a:solidFill>
                            <a:srgbClr val="000000"/>
                          </a:solidFill>
                          <a:latin typeface="Calibri"/>
                        </a:rPr>
                        <a:t>Subtotal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auto"/>
                      <a:r>
                        <a:rPr lang="en-PH" sz="1600" b="1" i="0" u="none" strike="noStrike">
                          <a:solidFill>
                            <a:srgbClr val="000000"/>
                          </a:solidFill>
                          <a:latin typeface="Calibri"/>
                        </a:rPr>
                        <a:t>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19760">
                <a:tc>
                  <a:txBody>
                    <a:bodyPr/>
                    <a:lstStyle/>
                    <a:p>
                      <a:pPr algn="l" fontAlgn="auto"/>
                      <a:r>
                        <a:rPr lang="en-PH" sz="1600" b="0" i="0" u="none" strike="noStrike">
                          <a:solidFill>
                            <a:srgbClr val="000000"/>
                          </a:solidFill>
                          <a:latin typeface="Calibri"/>
                        </a:rPr>
                        <a:t>Water Soluble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dirty="0">
                          <a:solidFill>
                            <a:srgbClr val="000000"/>
                          </a:solidFill>
                          <a:latin typeface="Calibri"/>
                        </a:rPr>
                        <a:t>Sugar, starch, salts, fluid residues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dirty="0">
                          <a:solidFill>
                            <a:srgbClr val="000000"/>
                          </a:solidFill>
                          <a:latin typeface="Calibri"/>
                        </a:rPr>
                        <a:t>Foodstuffs, body fluids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auto"/>
                      <a:r>
                        <a:rPr lang="en-PH" sz="1600" b="0" i="0" u="none" strike="noStrike">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29640">
                <a:tc>
                  <a:txBody>
                    <a:bodyPr/>
                    <a:lstStyle/>
                    <a:p>
                      <a:pPr algn="l" fontAlgn="auto"/>
                      <a:r>
                        <a:rPr lang="en-PH" sz="1600" b="0" i="0" u="none" strike="noStrike">
                          <a:solidFill>
                            <a:srgbClr val="000000"/>
                          </a:solidFill>
                          <a:latin typeface="Calibri"/>
                        </a:rPr>
                        <a:t>Dry Solvent Soluble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dirty="0">
                          <a:solidFill>
                            <a:srgbClr val="000000"/>
                          </a:solidFill>
                          <a:latin typeface="Calibri"/>
                        </a:rPr>
                        <a:t>Tar, </a:t>
                      </a:r>
                      <a:r>
                        <a:rPr lang="en-PH" sz="1600" b="0" i="0" u="none" strike="noStrike" dirty="0" err="1">
                          <a:solidFill>
                            <a:srgbClr val="000000"/>
                          </a:solidFill>
                          <a:latin typeface="Calibri"/>
                        </a:rPr>
                        <a:t>Ashpalt</a:t>
                      </a:r>
                      <a:r>
                        <a:rPr lang="en-PH" sz="1600" b="0" i="0" u="none" strike="noStrike" dirty="0">
                          <a:solidFill>
                            <a:srgbClr val="000000"/>
                          </a:solidFill>
                          <a:latin typeface="Calibri"/>
                        </a:rPr>
                        <a:t>, animal and vegetable </a:t>
                      </a:r>
                      <a:r>
                        <a:rPr lang="en-PH" sz="1600" b="0" i="0" u="none" strike="noStrike" dirty="0" smtClean="0">
                          <a:solidFill>
                            <a:srgbClr val="000000"/>
                          </a:solidFill>
                          <a:latin typeface="Calibri"/>
                        </a:rPr>
                        <a:t>oils, vehicle exhaust residues</a:t>
                      </a:r>
                      <a:r>
                        <a:rPr lang="en-PH" sz="1600" b="0" i="0" u="none" strike="noStrike" baseline="0" dirty="0" smtClean="0">
                          <a:solidFill>
                            <a:srgbClr val="000000"/>
                          </a:solidFill>
                          <a:latin typeface="Calibri"/>
                        </a:rPr>
                        <a:t> etc</a:t>
                      </a:r>
                      <a:endParaRPr lang="en-PH" sz="16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dirty="0">
                          <a:solidFill>
                            <a:srgbClr val="000000"/>
                          </a:solidFill>
                          <a:latin typeface="Calibri"/>
                        </a:rPr>
                        <a:t>Tracking, cooking </a:t>
                      </a:r>
                      <a:r>
                        <a:rPr lang="en-PH" sz="1600" b="0" i="0" u="none" strike="noStrike" dirty="0" err="1">
                          <a:solidFill>
                            <a:srgbClr val="000000"/>
                          </a:solidFill>
                          <a:latin typeface="Calibri"/>
                        </a:rPr>
                        <a:t>vapors</a:t>
                      </a:r>
                      <a:r>
                        <a:rPr lang="en-PH" sz="1600" b="0" i="0" u="none" strike="noStrike" dirty="0">
                          <a:solidFill>
                            <a:srgbClr val="000000"/>
                          </a:solidFill>
                          <a:latin typeface="Calibri"/>
                        </a:rPr>
                        <a:t>, body oil, misc spills of foreign items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auto"/>
                      <a:r>
                        <a:rPr lang="en-PH" sz="1600" b="0" i="0" u="none" strike="noStrike">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9880">
                <a:tc>
                  <a:txBody>
                    <a:bodyPr/>
                    <a:lstStyle/>
                    <a:p>
                      <a:pPr algn="l" fontAlgn="auto"/>
                      <a:r>
                        <a:rPr lang="en-PH" sz="1600" b="0" i="0" u="none" strike="noStrike">
                          <a:solidFill>
                            <a:srgbClr val="000000"/>
                          </a:solidFill>
                          <a:latin typeface="Calibri"/>
                        </a:rPr>
                        <a:t>Moisture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a:solidFill>
                            <a:srgbClr val="000000"/>
                          </a:solidFill>
                          <a:latin typeface="Calibri"/>
                        </a:rPr>
                        <a:t>Humidity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dirty="0">
                          <a:solidFill>
                            <a:srgbClr val="000000"/>
                          </a:solidFill>
                          <a:latin typeface="Calibri"/>
                        </a:rPr>
                        <a:t>Outside air, inside activities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auto"/>
                      <a:r>
                        <a:rPr lang="en-PH" sz="1600" b="0" i="0" u="none" strike="noStrike">
                          <a:solidFill>
                            <a:srgbClr val="000000"/>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9880">
                <a:tc>
                  <a:txBody>
                    <a:bodyPr/>
                    <a:lstStyle/>
                    <a:p>
                      <a:pPr algn="l" fontAlgn="auto"/>
                      <a:r>
                        <a:rPr lang="en-PH" sz="1600" b="0" i="0" u="none" strike="noStrike">
                          <a:solidFill>
                            <a:srgbClr val="000000"/>
                          </a:solidFill>
                          <a:latin typeface="Calibri"/>
                        </a:rPr>
                        <a:t>Unknown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auto"/>
                      <a:r>
                        <a:rPr lang="en-PH" sz="1600" b="0" i="0" u="none" strike="noStrike">
                          <a:solidFill>
                            <a:srgbClr val="000000"/>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9880">
                <a:tc>
                  <a:txBody>
                    <a:bodyPr/>
                    <a:lstStyle/>
                    <a:p>
                      <a:pPr algn="l" fontAlgn="auto"/>
                      <a:r>
                        <a:rPr lang="en-PH" sz="1600" b="1" i="0" u="none" strike="noStrike">
                          <a:solidFill>
                            <a:srgbClr val="000000"/>
                          </a:solidFill>
                          <a:latin typeface="Calibri"/>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auto"/>
                      <a:r>
                        <a:rPr lang="en-PH" sz="1600" b="1"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auto"/>
                      <a:r>
                        <a:rPr lang="en-PH" sz="1600" b="1" i="0" u="none" strike="noStrike" dirty="0">
                          <a:solidFill>
                            <a:srgbClr val="000000"/>
                          </a:solidFill>
                          <a:latin typeface="Calibri"/>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Soil Removal</a:t>
            </a:r>
            <a:endParaRPr lang="en-PH" dirty="0"/>
          </a:p>
        </p:txBody>
      </p:sp>
      <p:sp>
        <p:nvSpPr>
          <p:cNvPr id="3" name="Content Placeholder 2"/>
          <p:cNvSpPr>
            <a:spLocks noGrp="1"/>
          </p:cNvSpPr>
          <p:nvPr>
            <p:ph idx="1"/>
          </p:nvPr>
        </p:nvSpPr>
        <p:spPr/>
        <p:txBody>
          <a:bodyPr/>
          <a:lstStyle/>
          <a:p>
            <a:r>
              <a:rPr lang="en-GB" dirty="0" smtClean="0"/>
              <a:t>Particulate and fibrous soils (dirt and fluff) are insoluble and are best removed using a mechanical process – Vacuuming</a:t>
            </a:r>
          </a:p>
          <a:p>
            <a:r>
              <a:rPr lang="en-GB" dirty="0" smtClean="0"/>
              <a:t>Particulate soils can be hard to remove because:</a:t>
            </a:r>
          </a:p>
          <a:p>
            <a:pPr lvl="1"/>
            <a:r>
              <a:rPr lang="en-GB" dirty="0" smtClean="0"/>
              <a:t> they get trapped in the carpet fibres</a:t>
            </a:r>
          </a:p>
          <a:p>
            <a:pPr lvl="1"/>
            <a:r>
              <a:rPr lang="en-GB" dirty="0" smtClean="0"/>
              <a:t>Soils stick to oily residues from cooking, vehicle pollution, food spills etc</a:t>
            </a:r>
          </a:p>
          <a:p>
            <a:pPr lvl="1"/>
            <a:endParaRPr lang="en-GB" dirty="0" smtClean="0"/>
          </a:p>
          <a:p>
            <a:pPr lvl="1"/>
            <a:endParaRPr lang="en-PH"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PH" dirty="0" smtClean="0"/>
              <a:t>The Cleaning Process - Vacuum</a:t>
            </a:r>
            <a:endParaRPr lang="en-PH" dirty="0"/>
          </a:p>
        </p:txBody>
      </p:sp>
      <p:sp>
        <p:nvSpPr>
          <p:cNvPr id="3" name="Content Placeholder 2"/>
          <p:cNvSpPr>
            <a:spLocks noGrp="1"/>
          </p:cNvSpPr>
          <p:nvPr>
            <p:ph idx="1"/>
          </p:nvPr>
        </p:nvSpPr>
        <p:spPr/>
        <p:txBody>
          <a:bodyPr>
            <a:normAutofit fontScale="85000" lnSpcReduction="10000"/>
          </a:bodyPr>
          <a:lstStyle/>
          <a:p>
            <a:r>
              <a:rPr lang="en-PH" b="1" dirty="0" smtClean="0"/>
              <a:t>The first step in the cleaning process</a:t>
            </a:r>
          </a:p>
          <a:p>
            <a:r>
              <a:rPr lang="en-PH" dirty="0" smtClean="0"/>
              <a:t>Use a vacuum with a beater brush and a HEPA filter</a:t>
            </a:r>
          </a:p>
          <a:p>
            <a:pPr lvl="1"/>
            <a:r>
              <a:rPr lang="en-PH" dirty="0" smtClean="0"/>
              <a:t>A HEPA filter must remove 99.97% of all particles greater than 0.3 micrometre from the air that passes through.</a:t>
            </a:r>
          </a:p>
          <a:p>
            <a:pPr lvl="1"/>
            <a:r>
              <a:rPr lang="en-PH" dirty="0" smtClean="0"/>
              <a:t>The beater brush is required to separate soils from the carpet fibres</a:t>
            </a:r>
          </a:p>
          <a:p>
            <a:r>
              <a:rPr lang="en-PH" dirty="0" smtClean="0"/>
              <a:t>An effective vacuum requires airflow. If a bag is full, airflow will be blocked and the bag will be ineffective.</a:t>
            </a:r>
          </a:p>
          <a:p>
            <a:pPr lvl="1"/>
            <a:r>
              <a:rPr lang="en-PH" dirty="0" smtClean="0"/>
              <a:t>Always empty the bag when it is two thirds full</a:t>
            </a:r>
          </a:p>
          <a:p>
            <a:pPr lvl="1"/>
            <a:endParaRPr lang="en-PH" dirty="0" smtClean="0"/>
          </a:p>
          <a:p>
            <a:pPr lvl="1"/>
            <a:endParaRPr lang="en-PH" dirty="0" smtClean="0"/>
          </a:p>
          <a:p>
            <a:pPr lvl="2"/>
            <a:endParaRPr lang="en-PH"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The Cleaning Pie</a:t>
            </a:r>
            <a:endParaRPr lang="en-PH" dirty="0"/>
          </a:p>
        </p:txBody>
      </p:sp>
      <p:pic>
        <p:nvPicPr>
          <p:cNvPr id="4" name="Picture 3" descr="Pie throwing.jpg"/>
          <p:cNvPicPr>
            <a:picLocks noChangeAspect="1"/>
          </p:cNvPicPr>
          <p:nvPr/>
        </p:nvPicPr>
        <p:blipFill>
          <a:blip r:embed="rId2" cstate="print"/>
          <a:stretch>
            <a:fillRect/>
          </a:stretch>
        </p:blipFill>
        <p:spPr>
          <a:xfrm>
            <a:off x="1447800" y="1371600"/>
            <a:ext cx="7137400" cy="460477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The Cleaning Pie	</a:t>
            </a:r>
            <a:endParaRPr lang="en-PH" dirty="0"/>
          </a:p>
        </p:txBody>
      </p:sp>
      <p:grpSp>
        <p:nvGrpSpPr>
          <p:cNvPr id="3" name="Group 2"/>
          <p:cNvGrpSpPr>
            <a:grpSpLocks/>
          </p:cNvGrpSpPr>
          <p:nvPr/>
        </p:nvGrpSpPr>
        <p:grpSpPr bwMode="auto">
          <a:xfrm>
            <a:off x="1371600" y="1524000"/>
            <a:ext cx="7315200" cy="4422775"/>
            <a:chOff x="1800" y="3612"/>
            <a:chExt cx="9000" cy="5763"/>
          </a:xfrm>
        </p:grpSpPr>
        <p:pic>
          <p:nvPicPr>
            <p:cNvPr id="1027" name="Picture 3"/>
            <p:cNvPicPr>
              <a:picLocks noChangeAspect="1" noChangeArrowheads="1"/>
            </p:cNvPicPr>
            <p:nvPr/>
          </p:nvPicPr>
          <p:blipFill>
            <a:blip r:embed="rId3" cstate="print"/>
            <a:srcRect/>
            <a:stretch>
              <a:fillRect/>
            </a:stretch>
          </p:blipFill>
          <p:spPr bwMode="auto">
            <a:xfrm>
              <a:off x="3321" y="4290"/>
              <a:ext cx="5940" cy="5085"/>
            </a:xfrm>
            <a:prstGeom prst="rect">
              <a:avLst/>
            </a:prstGeom>
            <a:noFill/>
            <a:ln w="9525">
              <a:noFill/>
              <a:miter lim="800000"/>
              <a:headEnd/>
              <a:tailEnd/>
            </a:ln>
          </p:spPr>
        </p:pic>
        <p:sp>
          <p:nvSpPr>
            <p:cNvPr id="1028" name="Text Box 4"/>
            <p:cNvSpPr txBox="1">
              <a:spLocks noChangeArrowheads="1"/>
            </p:cNvSpPr>
            <p:nvPr/>
          </p:nvSpPr>
          <p:spPr bwMode="auto">
            <a:xfrm>
              <a:off x="4500" y="3612"/>
              <a:ext cx="3420" cy="54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PH" sz="1600" b="1" i="0" u="none" strike="noStrike" cap="none" normalizeH="0" baseline="0" smtClean="0">
                  <a:ln>
                    <a:noFill/>
                  </a:ln>
                  <a:solidFill>
                    <a:schemeClr val="tx1"/>
                  </a:solidFill>
                  <a:effectLst/>
                  <a:latin typeface="Arial" pitchFamily="34" charset="0"/>
                  <a:cs typeface="Arial" pitchFamily="34" charset="0"/>
                </a:rPr>
                <a:t>“The Cleaning Pie”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1800" y="4512"/>
              <a:ext cx="1080" cy="54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PH" sz="1600" b="0" i="0" u="none" strike="noStrike" cap="none" normalizeH="0" baseline="0" smtClean="0">
                  <a:ln>
                    <a:noFill/>
                  </a:ln>
                  <a:solidFill>
                    <a:schemeClr val="tx1"/>
                  </a:solidFill>
                  <a:effectLst/>
                  <a:latin typeface="Arial" pitchFamily="34" charset="0"/>
                  <a:cs typeface="Arial" pitchFamily="34" charset="0"/>
                </a:rPr>
                <a:t>Time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0" name="Text Box 6"/>
            <p:cNvSpPr txBox="1">
              <a:spLocks noChangeArrowheads="1"/>
            </p:cNvSpPr>
            <p:nvPr/>
          </p:nvSpPr>
          <p:spPr bwMode="auto">
            <a:xfrm>
              <a:off x="8541" y="4714"/>
              <a:ext cx="2259" cy="9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PH" sz="1600" b="0" i="0" u="none" strike="noStrike" cap="none" normalizeH="0" baseline="0" smtClean="0">
                  <a:ln>
                    <a:noFill/>
                  </a:ln>
                  <a:solidFill>
                    <a:schemeClr val="tx1"/>
                  </a:solidFill>
                  <a:effectLst/>
                  <a:latin typeface="Arial" pitchFamily="34" charset="0"/>
                  <a:cs typeface="Arial" pitchFamily="34" charset="0"/>
                </a:rPr>
                <a:t>Temperature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Text Box 7"/>
            <p:cNvSpPr txBox="1">
              <a:spLocks noChangeArrowheads="1"/>
            </p:cNvSpPr>
            <p:nvPr/>
          </p:nvSpPr>
          <p:spPr bwMode="auto">
            <a:xfrm>
              <a:off x="8640" y="8292"/>
              <a:ext cx="2160" cy="54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PH" sz="1600" b="0" i="0" u="none" strike="noStrike" cap="none" normalizeH="0" baseline="0" smtClean="0">
                  <a:ln>
                    <a:noFill/>
                  </a:ln>
                  <a:solidFill>
                    <a:schemeClr val="tx1"/>
                  </a:solidFill>
                  <a:effectLst/>
                  <a:latin typeface="Arial" pitchFamily="34" charset="0"/>
                  <a:cs typeface="Arial" pitchFamily="34" charset="0"/>
                </a:rPr>
                <a:t>Agitation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Text Box 8"/>
            <p:cNvSpPr txBox="1">
              <a:spLocks noChangeArrowheads="1"/>
            </p:cNvSpPr>
            <p:nvPr/>
          </p:nvSpPr>
          <p:spPr bwMode="auto">
            <a:xfrm>
              <a:off x="1800" y="8292"/>
              <a:ext cx="1800" cy="72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PH" sz="1600" b="0" i="0" u="none" strike="noStrike" cap="none" normalizeH="0" baseline="0" smtClean="0">
                  <a:ln>
                    <a:noFill/>
                  </a:ln>
                  <a:solidFill>
                    <a:schemeClr val="tx1"/>
                  </a:solidFill>
                  <a:effectLst/>
                  <a:latin typeface="Arial" pitchFamily="34" charset="0"/>
                  <a:cs typeface="Arial" pitchFamily="34" charset="0"/>
                </a:rPr>
                <a:t>Chemical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TACT – the Cleaning Pie</a:t>
            </a:r>
            <a:endParaRPr lang="en-PH" dirty="0"/>
          </a:p>
        </p:txBody>
      </p:sp>
      <p:sp>
        <p:nvSpPr>
          <p:cNvPr id="3" name="Content Placeholder 2"/>
          <p:cNvSpPr>
            <a:spLocks noGrp="1"/>
          </p:cNvSpPr>
          <p:nvPr>
            <p:ph idx="1"/>
          </p:nvPr>
        </p:nvSpPr>
        <p:spPr/>
        <p:txBody>
          <a:bodyPr>
            <a:normAutofit fontScale="92500"/>
          </a:bodyPr>
          <a:lstStyle/>
          <a:p>
            <a:r>
              <a:rPr lang="en-GB" dirty="0" smtClean="0"/>
              <a:t>Four fundamentals </a:t>
            </a:r>
            <a:r>
              <a:rPr lang="en-GB" dirty="0"/>
              <a:t>of </a:t>
            </a:r>
            <a:r>
              <a:rPr lang="en-GB" dirty="0" smtClean="0"/>
              <a:t>the </a:t>
            </a:r>
            <a:r>
              <a:rPr lang="en-GB" b="1" dirty="0" smtClean="0"/>
              <a:t>soil suspension process</a:t>
            </a:r>
            <a:r>
              <a:rPr lang="en-GB" dirty="0" smtClean="0"/>
              <a:t>, </a:t>
            </a:r>
            <a:r>
              <a:rPr lang="en-GB" dirty="0"/>
              <a:t>together they form the so called “THE CLEANING PIE”. </a:t>
            </a:r>
            <a:endParaRPr lang="en-GB" dirty="0" smtClean="0"/>
          </a:p>
          <a:p>
            <a:pPr lvl="1"/>
            <a:r>
              <a:rPr lang="en-GB" dirty="0" smtClean="0"/>
              <a:t>Temperature</a:t>
            </a:r>
          </a:p>
          <a:p>
            <a:pPr lvl="1"/>
            <a:r>
              <a:rPr lang="en-GB" dirty="0" smtClean="0"/>
              <a:t>Agitation</a:t>
            </a:r>
          </a:p>
          <a:p>
            <a:pPr lvl="1"/>
            <a:r>
              <a:rPr lang="en-GB" dirty="0" smtClean="0"/>
              <a:t>Chemical</a:t>
            </a:r>
          </a:p>
          <a:p>
            <a:pPr lvl="1"/>
            <a:r>
              <a:rPr lang="en-GB" dirty="0" smtClean="0"/>
              <a:t>Time</a:t>
            </a:r>
          </a:p>
          <a:p>
            <a:r>
              <a:rPr lang="en-GB" dirty="0" smtClean="0"/>
              <a:t>If we understand the cleaning pie we get better cleaning results with less effort. </a:t>
            </a:r>
          </a:p>
          <a:p>
            <a:pPr>
              <a:buNone/>
            </a:pPr>
            <a:endParaRPr lang="en-PH"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Temperature</a:t>
            </a:r>
            <a:endParaRPr lang="en-PH" dirty="0"/>
          </a:p>
        </p:txBody>
      </p:sp>
      <p:sp>
        <p:nvSpPr>
          <p:cNvPr id="3" name="Content Placeholder 2"/>
          <p:cNvSpPr>
            <a:spLocks noGrp="1"/>
          </p:cNvSpPr>
          <p:nvPr>
            <p:ph idx="1"/>
          </p:nvPr>
        </p:nvSpPr>
        <p:spPr>
          <a:xfrm>
            <a:off x="1435608" y="1447800"/>
            <a:ext cx="6108192" cy="4800600"/>
          </a:xfrm>
        </p:spPr>
        <p:txBody>
          <a:bodyPr>
            <a:normAutofit fontScale="92500"/>
          </a:bodyPr>
          <a:lstStyle/>
          <a:p>
            <a:r>
              <a:rPr lang="en-PH" dirty="0" smtClean="0"/>
              <a:t>The more heat you have, the greater the cleaning power</a:t>
            </a:r>
          </a:p>
          <a:p>
            <a:r>
              <a:rPr lang="en-PH" dirty="0" smtClean="0"/>
              <a:t>The molecules in water and chemicals become “excited” as they get hotter</a:t>
            </a:r>
          </a:p>
          <a:p>
            <a:pPr lvl="2"/>
            <a:r>
              <a:rPr lang="en-PH" dirty="0" smtClean="0"/>
              <a:t>The hotter they are the more energy they release and the more effective their cleaning power.</a:t>
            </a:r>
          </a:p>
          <a:p>
            <a:r>
              <a:rPr lang="en-PH" dirty="0" smtClean="0"/>
              <a:t>Try applying E1 or </a:t>
            </a:r>
            <a:r>
              <a:rPr lang="en-PH" dirty="0" err="1" smtClean="0"/>
              <a:t>Prespray</a:t>
            </a:r>
            <a:r>
              <a:rPr lang="en-PH" dirty="0" smtClean="0"/>
              <a:t> hot and see the difference it makes!!</a:t>
            </a:r>
            <a:endParaRPr lang="en-PH" dirty="0"/>
          </a:p>
        </p:txBody>
      </p:sp>
      <p:pic>
        <p:nvPicPr>
          <p:cNvPr id="5" name="Picture 4" descr="medical_red_thermometer_2.png"/>
          <p:cNvPicPr>
            <a:picLocks noChangeAspect="1"/>
          </p:cNvPicPr>
          <p:nvPr/>
        </p:nvPicPr>
        <p:blipFill>
          <a:blip r:embed="rId3" cstate="print"/>
          <a:stretch>
            <a:fillRect/>
          </a:stretch>
        </p:blipFill>
        <p:spPr>
          <a:xfrm>
            <a:off x="7391400" y="762000"/>
            <a:ext cx="1442828" cy="556260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1411</TotalTime>
  <Words>1545</Words>
  <Application>Microsoft Office PowerPoint</Application>
  <PresentationFormat>On-screen Show (4:3)</PresentationFormat>
  <Paragraphs>219</Paragraphs>
  <Slides>27</Slides>
  <Notes>9</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Solstice</vt:lpstr>
      <vt:lpstr>Edry “The cleaning Process” The Science of Cleaning</vt:lpstr>
      <vt:lpstr>Carpet Soiling</vt:lpstr>
      <vt:lpstr>Soil composition</vt:lpstr>
      <vt:lpstr>Soil Removal</vt:lpstr>
      <vt:lpstr>The Cleaning Process - Vacuum</vt:lpstr>
      <vt:lpstr>The Cleaning Pie</vt:lpstr>
      <vt:lpstr>The Cleaning Pie </vt:lpstr>
      <vt:lpstr>TACT – the Cleaning Pie</vt:lpstr>
      <vt:lpstr>Temperature</vt:lpstr>
      <vt:lpstr>Agitation</vt:lpstr>
      <vt:lpstr>Chemical</vt:lpstr>
      <vt:lpstr>Time</vt:lpstr>
      <vt:lpstr>Rinse/Extraction</vt:lpstr>
      <vt:lpstr>Rinse/Extraction </vt:lpstr>
      <vt:lpstr>Grooming</vt:lpstr>
      <vt:lpstr>The cleaning process</vt:lpstr>
      <vt:lpstr>The Electrodry System</vt:lpstr>
      <vt:lpstr>Important Notes </vt:lpstr>
      <vt:lpstr>Important Notes</vt:lpstr>
      <vt:lpstr>Pricing</vt:lpstr>
      <vt:lpstr>Carpet Condition</vt:lpstr>
      <vt:lpstr>Pricing – Specialised Stain Removal</vt:lpstr>
      <vt:lpstr>Ask for more work</vt:lpstr>
      <vt:lpstr>Electro 3 Bottles</vt:lpstr>
      <vt:lpstr>E-Bac</vt:lpstr>
      <vt:lpstr>E-Gard</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Grant</dc:creator>
  <cp:lastModifiedBy>Michael Handa</cp:lastModifiedBy>
  <cp:revision>49</cp:revision>
  <dcterms:created xsi:type="dcterms:W3CDTF">2013-02-15T04:56:12Z</dcterms:created>
  <dcterms:modified xsi:type="dcterms:W3CDTF">2015-08-13T09:03:33Z</dcterms:modified>
</cp:coreProperties>
</file>