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62" r:id="rId5"/>
    <p:sldId id="258" r:id="rId6"/>
    <p:sldId id="259"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7"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21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BFFC3C02-ACBF-4751-AB55-8900E4589ABC}" type="datetimeFigureOut">
              <a:rPr lang="en-PH" smtClean="0"/>
              <a:pPr/>
              <a:t>8/13/2015</a:t>
            </a:fld>
            <a:endParaRPr lang="en-PH" dirty="0"/>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PH"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51B3D02E-2909-4D46-BE00-E555CCB0C451}" type="slidenum">
              <a:rPr lang="en-PH" smtClean="0"/>
              <a:pPr/>
              <a:t>‹#›</a:t>
            </a:fld>
            <a:endParaRPr lang="en-PH"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FFC3C02-ACBF-4751-AB55-8900E4589ABC}" type="datetimeFigureOut">
              <a:rPr lang="en-PH" smtClean="0"/>
              <a:pPr/>
              <a:t>8/13/2015</a:t>
            </a:fld>
            <a:endParaRPr lang="en-PH" dirty="0"/>
          </a:p>
        </p:txBody>
      </p:sp>
      <p:sp>
        <p:nvSpPr>
          <p:cNvPr id="5" name="Footer Placeholder 4"/>
          <p:cNvSpPr>
            <a:spLocks noGrp="1"/>
          </p:cNvSpPr>
          <p:nvPr>
            <p:ph type="ftr" sz="quarter" idx="11"/>
          </p:nvPr>
        </p:nvSpPr>
        <p:spPr/>
        <p:txBody>
          <a:bodyPr/>
          <a:lstStyle/>
          <a:p>
            <a:endParaRPr lang="en-PH" dirty="0"/>
          </a:p>
        </p:txBody>
      </p:sp>
      <p:sp>
        <p:nvSpPr>
          <p:cNvPr id="6" name="Slide Number Placeholder 5"/>
          <p:cNvSpPr>
            <a:spLocks noGrp="1"/>
          </p:cNvSpPr>
          <p:nvPr>
            <p:ph type="sldNum" sz="quarter" idx="12"/>
          </p:nvPr>
        </p:nvSpPr>
        <p:spPr/>
        <p:txBody>
          <a:bodyPr/>
          <a:lstStyle/>
          <a:p>
            <a:fld id="{51B3D02E-2909-4D46-BE00-E555CCB0C451}" type="slidenum">
              <a:rPr lang="en-PH" smtClean="0"/>
              <a:pPr/>
              <a:t>‹#›</a:t>
            </a:fld>
            <a:endParaRPr lang="en-PH"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FFC3C02-ACBF-4751-AB55-8900E4589ABC}" type="datetimeFigureOut">
              <a:rPr lang="en-PH" smtClean="0"/>
              <a:pPr/>
              <a:t>8/13/2015</a:t>
            </a:fld>
            <a:endParaRPr lang="en-PH" dirty="0"/>
          </a:p>
        </p:txBody>
      </p:sp>
      <p:sp>
        <p:nvSpPr>
          <p:cNvPr id="5" name="Footer Placeholder 4"/>
          <p:cNvSpPr>
            <a:spLocks noGrp="1"/>
          </p:cNvSpPr>
          <p:nvPr>
            <p:ph type="ftr" sz="quarter" idx="11"/>
          </p:nvPr>
        </p:nvSpPr>
        <p:spPr/>
        <p:txBody>
          <a:bodyPr/>
          <a:lstStyle/>
          <a:p>
            <a:endParaRPr lang="en-PH" dirty="0"/>
          </a:p>
        </p:txBody>
      </p:sp>
      <p:sp>
        <p:nvSpPr>
          <p:cNvPr id="6" name="Slide Number Placeholder 5"/>
          <p:cNvSpPr>
            <a:spLocks noGrp="1"/>
          </p:cNvSpPr>
          <p:nvPr>
            <p:ph type="sldNum" sz="quarter" idx="12"/>
          </p:nvPr>
        </p:nvSpPr>
        <p:spPr/>
        <p:txBody>
          <a:bodyPr/>
          <a:lstStyle/>
          <a:p>
            <a:fld id="{51B3D02E-2909-4D46-BE00-E555CCB0C451}" type="slidenum">
              <a:rPr lang="en-PH" smtClean="0"/>
              <a:pPr/>
              <a:t>‹#›</a:t>
            </a:fld>
            <a:endParaRPr lang="en-PH"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BFFC3C02-ACBF-4751-AB55-8900E4589ABC}" type="datetimeFigureOut">
              <a:rPr lang="en-PH" smtClean="0"/>
              <a:pPr/>
              <a:t>8/13/2015</a:t>
            </a:fld>
            <a:endParaRPr lang="en-PH" dirty="0"/>
          </a:p>
        </p:txBody>
      </p:sp>
      <p:sp>
        <p:nvSpPr>
          <p:cNvPr id="9" name="Slide Number Placeholder 8"/>
          <p:cNvSpPr>
            <a:spLocks noGrp="1"/>
          </p:cNvSpPr>
          <p:nvPr>
            <p:ph type="sldNum" sz="quarter" idx="15"/>
          </p:nvPr>
        </p:nvSpPr>
        <p:spPr/>
        <p:txBody>
          <a:bodyPr rtlCol="0"/>
          <a:lstStyle/>
          <a:p>
            <a:fld id="{51B3D02E-2909-4D46-BE00-E555CCB0C451}" type="slidenum">
              <a:rPr lang="en-PH" smtClean="0"/>
              <a:pPr/>
              <a:t>‹#›</a:t>
            </a:fld>
            <a:endParaRPr lang="en-PH" dirty="0"/>
          </a:p>
        </p:txBody>
      </p:sp>
      <p:sp>
        <p:nvSpPr>
          <p:cNvPr id="10" name="Footer Placeholder 9"/>
          <p:cNvSpPr>
            <a:spLocks noGrp="1"/>
          </p:cNvSpPr>
          <p:nvPr>
            <p:ph type="ftr" sz="quarter" idx="16"/>
          </p:nvPr>
        </p:nvSpPr>
        <p:spPr/>
        <p:txBody>
          <a:bodyPr rtlCol="0"/>
          <a:lstStyle/>
          <a:p>
            <a:endParaRPr lang="en-PH"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BFFC3C02-ACBF-4751-AB55-8900E4589ABC}" type="datetimeFigureOut">
              <a:rPr lang="en-PH" smtClean="0"/>
              <a:pPr/>
              <a:t>8/13/2015</a:t>
            </a:fld>
            <a:endParaRPr lang="en-PH" dirty="0"/>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PH" dirty="0"/>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Slide Number Placeholder 5"/>
          <p:cNvSpPr>
            <a:spLocks noGrp="1"/>
          </p:cNvSpPr>
          <p:nvPr>
            <p:ph type="sldNum" sz="quarter" idx="12"/>
          </p:nvPr>
        </p:nvSpPr>
        <p:spPr bwMode="auto">
          <a:xfrm>
            <a:off x="1340616" y="4928702"/>
            <a:ext cx="609600" cy="517524"/>
          </a:xfrm>
        </p:spPr>
        <p:txBody>
          <a:bodyPr/>
          <a:lstStyle/>
          <a:p>
            <a:fld id="{51B3D02E-2909-4D46-BE00-E555CCB0C451}" type="slidenum">
              <a:rPr lang="en-PH" smtClean="0"/>
              <a:pPr/>
              <a:t>‹#›</a:t>
            </a:fld>
            <a:endParaRPr lang="en-PH"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FFC3C02-ACBF-4751-AB55-8900E4589ABC}" type="datetimeFigureOut">
              <a:rPr lang="en-PH" smtClean="0"/>
              <a:pPr/>
              <a:t>8/13/2015</a:t>
            </a:fld>
            <a:endParaRPr lang="en-PH" dirty="0"/>
          </a:p>
        </p:txBody>
      </p:sp>
      <p:sp>
        <p:nvSpPr>
          <p:cNvPr id="6" name="Footer Placeholder 5"/>
          <p:cNvSpPr>
            <a:spLocks noGrp="1"/>
          </p:cNvSpPr>
          <p:nvPr>
            <p:ph type="ftr" sz="quarter" idx="11"/>
          </p:nvPr>
        </p:nvSpPr>
        <p:spPr/>
        <p:txBody>
          <a:bodyPr/>
          <a:lstStyle/>
          <a:p>
            <a:endParaRPr lang="en-PH" dirty="0"/>
          </a:p>
        </p:txBody>
      </p:sp>
      <p:sp>
        <p:nvSpPr>
          <p:cNvPr id="7" name="Slide Number Placeholder 6"/>
          <p:cNvSpPr>
            <a:spLocks noGrp="1"/>
          </p:cNvSpPr>
          <p:nvPr>
            <p:ph type="sldNum" sz="quarter" idx="12"/>
          </p:nvPr>
        </p:nvSpPr>
        <p:spPr/>
        <p:txBody>
          <a:bodyPr/>
          <a:lstStyle/>
          <a:p>
            <a:fld id="{51B3D02E-2909-4D46-BE00-E555CCB0C451}" type="slidenum">
              <a:rPr lang="en-PH" smtClean="0"/>
              <a:pPr/>
              <a:t>‹#›</a:t>
            </a:fld>
            <a:endParaRPr lang="en-PH" dirty="0"/>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BFFC3C02-ACBF-4751-AB55-8900E4589ABC}" type="datetimeFigureOut">
              <a:rPr lang="en-PH" smtClean="0"/>
              <a:pPr/>
              <a:t>8/13/2015</a:t>
            </a:fld>
            <a:endParaRPr lang="en-PH" dirty="0"/>
          </a:p>
        </p:txBody>
      </p:sp>
      <p:sp>
        <p:nvSpPr>
          <p:cNvPr id="8" name="Footer Placeholder 7"/>
          <p:cNvSpPr>
            <a:spLocks noGrp="1"/>
          </p:cNvSpPr>
          <p:nvPr>
            <p:ph type="ftr" sz="quarter" idx="11"/>
          </p:nvPr>
        </p:nvSpPr>
        <p:spPr/>
        <p:txBody>
          <a:bodyPr/>
          <a:lstStyle/>
          <a:p>
            <a:endParaRPr lang="en-PH" dirty="0"/>
          </a:p>
        </p:txBody>
      </p:sp>
      <p:sp>
        <p:nvSpPr>
          <p:cNvPr id="9" name="Slide Number Placeholder 8"/>
          <p:cNvSpPr>
            <a:spLocks noGrp="1"/>
          </p:cNvSpPr>
          <p:nvPr>
            <p:ph type="sldNum" sz="quarter" idx="12"/>
          </p:nvPr>
        </p:nvSpPr>
        <p:spPr/>
        <p:txBody>
          <a:bodyPr/>
          <a:lstStyle/>
          <a:p>
            <a:fld id="{51B3D02E-2909-4D46-BE00-E555CCB0C451}" type="slidenum">
              <a:rPr lang="en-PH" smtClean="0"/>
              <a:pPr/>
              <a:t>‹#›</a:t>
            </a:fld>
            <a:endParaRPr lang="en-PH" dirty="0"/>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BFFC3C02-ACBF-4751-AB55-8900E4589ABC}" type="datetimeFigureOut">
              <a:rPr lang="en-PH" smtClean="0"/>
              <a:pPr/>
              <a:t>8/13/2015</a:t>
            </a:fld>
            <a:endParaRPr lang="en-PH" dirty="0"/>
          </a:p>
        </p:txBody>
      </p:sp>
      <p:sp>
        <p:nvSpPr>
          <p:cNvPr id="7" name="Slide Number Placeholder 6"/>
          <p:cNvSpPr>
            <a:spLocks noGrp="1"/>
          </p:cNvSpPr>
          <p:nvPr>
            <p:ph type="sldNum" sz="quarter" idx="11"/>
          </p:nvPr>
        </p:nvSpPr>
        <p:spPr/>
        <p:txBody>
          <a:bodyPr rtlCol="0"/>
          <a:lstStyle/>
          <a:p>
            <a:fld id="{51B3D02E-2909-4D46-BE00-E555CCB0C451}" type="slidenum">
              <a:rPr lang="en-PH" smtClean="0"/>
              <a:pPr/>
              <a:t>‹#›</a:t>
            </a:fld>
            <a:endParaRPr lang="en-PH" dirty="0"/>
          </a:p>
        </p:txBody>
      </p:sp>
      <p:sp>
        <p:nvSpPr>
          <p:cNvPr id="8" name="Footer Placeholder 7"/>
          <p:cNvSpPr>
            <a:spLocks noGrp="1"/>
          </p:cNvSpPr>
          <p:nvPr>
            <p:ph type="ftr" sz="quarter" idx="12"/>
          </p:nvPr>
        </p:nvSpPr>
        <p:spPr/>
        <p:txBody>
          <a:bodyPr rtlCol="0"/>
          <a:lstStyle/>
          <a:p>
            <a:endParaRPr lang="en-PH"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FC3C02-ACBF-4751-AB55-8900E4589ABC}" type="datetimeFigureOut">
              <a:rPr lang="en-PH" smtClean="0"/>
              <a:pPr/>
              <a:t>8/13/2015</a:t>
            </a:fld>
            <a:endParaRPr lang="en-PH" dirty="0"/>
          </a:p>
        </p:txBody>
      </p:sp>
      <p:sp>
        <p:nvSpPr>
          <p:cNvPr id="3" name="Footer Placeholder 2"/>
          <p:cNvSpPr>
            <a:spLocks noGrp="1"/>
          </p:cNvSpPr>
          <p:nvPr>
            <p:ph type="ftr" sz="quarter" idx="11"/>
          </p:nvPr>
        </p:nvSpPr>
        <p:spPr/>
        <p:txBody>
          <a:bodyPr/>
          <a:lstStyle/>
          <a:p>
            <a:endParaRPr lang="en-PH" dirty="0"/>
          </a:p>
        </p:txBody>
      </p:sp>
      <p:sp>
        <p:nvSpPr>
          <p:cNvPr id="4" name="Slide Number Placeholder 3"/>
          <p:cNvSpPr>
            <a:spLocks noGrp="1"/>
          </p:cNvSpPr>
          <p:nvPr>
            <p:ph type="sldNum" sz="quarter" idx="12"/>
          </p:nvPr>
        </p:nvSpPr>
        <p:spPr/>
        <p:txBody>
          <a:bodyPr/>
          <a:lstStyle/>
          <a:p>
            <a:fld id="{51B3D02E-2909-4D46-BE00-E555CCB0C451}" type="slidenum">
              <a:rPr lang="en-PH" smtClean="0"/>
              <a:pPr/>
              <a:t>‹#›</a:t>
            </a:fld>
            <a:endParaRPr lang="en-PH"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BFFC3C02-ACBF-4751-AB55-8900E4589ABC}" type="datetimeFigureOut">
              <a:rPr lang="en-PH" smtClean="0"/>
              <a:pPr/>
              <a:t>8/13/2015</a:t>
            </a:fld>
            <a:endParaRPr lang="en-PH" dirty="0"/>
          </a:p>
        </p:txBody>
      </p:sp>
      <p:sp>
        <p:nvSpPr>
          <p:cNvPr id="22" name="Slide Number Placeholder 21"/>
          <p:cNvSpPr>
            <a:spLocks noGrp="1"/>
          </p:cNvSpPr>
          <p:nvPr>
            <p:ph type="sldNum" sz="quarter" idx="15"/>
          </p:nvPr>
        </p:nvSpPr>
        <p:spPr/>
        <p:txBody>
          <a:bodyPr rtlCol="0"/>
          <a:lstStyle/>
          <a:p>
            <a:fld id="{51B3D02E-2909-4D46-BE00-E555CCB0C451}" type="slidenum">
              <a:rPr lang="en-PH" smtClean="0"/>
              <a:pPr/>
              <a:t>‹#›</a:t>
            </a:fld>
            <a:endParaRPr lang="en-PH" dirty="0"/>
          </a:p>
        </p:txBody>
      </p:sp>
      <p:sp>
        <p:nvSpPr>
          <p:cNvPr id="23" name="Footer Placeholder 22"/>
          <p:cNvSpPr>
            <a:spLocks noGrp="1"/>
          </p:cNvSpPr>
          <p:nvPr>
            <p:ph type="ftr" sz="quarter" idx="16"/>
          </p:nvPr>
        </p:nvSpPr>
        <p:spPr/>
        <p:txBody>
          <a:bodyPr rtlCol="0"/>
          <a:lstStyle/>
          <a:p>
            <a:endParaRPr lang="en-PH"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dirty="0"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BFFC3C02-ACBF-4751-AB55-8900E4589ABC}" type="datetimeFigureOut">
              <a:rPr lang="en-PH" smtClean="0"/>
              <a:pPr/>
              <a:t>8/13/2015</a:t>
            </a:fld>
            <a:endParaRPr lang="en-PH" dirty="0"/>
          </a:p>
        </p:txBody>
      </p:sp>
      <p:sp>
        <p:nvSpPr>
          <p:cNvPr id="18" name="Slide Number Placeholder 17"/>
          <p:cNvSpPr>
            <a:spLocks noGrp="1"/>
          </p:cNvSpPr>
          <p:nvPr>
            <p:ph type="sldNum" sz="quarter" idx="11"/>
          </p:nvPr>
        </p:nvSpPr>
        <p:spPr/>
        <p:txBody>
          <a:bodyPr rtlCol="0"/>
          <a:lstStyle/>
          <a:p>
            <a:fld id="{51B3D02E-2909-4D46-BE00-E555CCB0C451}" type="slidenum">
              <a:rPr lang="en-PH" smtClean="0"/>
              <a:pPr/>
              <a:t>‹#›</a:t>
            </a:fld>
            <a:endParaRPr lang="en-PH" dirty="0"/>
          </a:p>
        </p:txBody>
      </p:sp>
      <p:sp>
        <p:nvSpPr>
          <p:cNvPr id="21" name="Footer Placeholder 20"/>
          <p:cNvSpPr>
            <a:spLocks noGrp="1"/>
          </p:cNvSpPr>
          <p:nvPr>
            <p:ph type="ftr" sz="quarter" idx="12"/>
          </p:nvPr>
        </p:nvSpPr>
        <p:spPr/>
        <p:txBody>
          <a:bodyPr rtlCol="0"/>
          <a:lstStyle/>
          <a:p>
            <a:endParaRPr lang="en-PH"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FFC3C02-ACBF-4751-AB55-8900E4589ABC}" type="datetimeFigureOut">
              <a:rPr lang="en-PH" smtClean="0"/>
              <a:pPr/>
              <a:t>8/13/2015</a:t>
            </a:fld>
            <a:endParaRPr lang="en-PH" dirty="0"/>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PH" dirty="0"/>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51B3D02E-2909-4D46-BE00-E555CCB0C451}" type="slidenum">
              <a:rPr lang="en-PH" smtClean="0"/>
              <a:pPr/>
              <a:t>‹#›</a:t>
            </a:fld>
            <a:endParaRPr lang="en-PH"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4.png"/><Relationship Id="rId4" Type="http://schemas.openxmlformats.org/officeDocument/2006/relationships/image" Target="../media/image3.wmf"/></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PH" dirty="0" smtClean="0"/>
              <a:t>Carpet and Fibre Types</a:t>
            </a:r>
            <a:endParaRPr lang="en-PH" dirty="0"/>
          </a:p>
        </p:txBody>
      </p:sp>
      <p:sp>
        <p:nvSpPr>
          <p:cNvPr id="3" name="Subtitle 2"/>
          <p:cNvSpPr>
            <a:spLocks noGrp="1"/>
          </p:cNvSpPr>
          <p:nvPr>
            <p:ph type="subTitle" idx="1"/>
          </p:nvPr>
        </p:nvSpPr>
        <p:spPr/>
        <p:txBody>
          <a:bodyPr/>
          <a:lstStyle/>
          <a:p>
            <a:r>
              <a:rPr lang="en-PH" dirty="0" smtClean="0"/>
              <a:t>Edry </a:t>
            </a:r>
            <a:r>
              <a:rPr lang="en-PH" dirty="0" smtClean="0"/>
              <a:t>Carpet Technician Training</a:t>
            </a:r>
          </a:p>
          <a:p>
            <a:r>
              <a:rPr lang="en-PH" dirty="0" smtClean="0"/>
              <a:t>Module 2</a:t>
            </a:r>
          </a:p>
          <a:p>
            <a:endParaRPr lang="en-PH"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Carpet Style - Woven</a:t>
            </a:r>
            <a:endParaRPr lang="en-PH" dirty="0"/>
          </a:p>
        </p:txBody>
      </p:sp>
      <p:sp>
        <p:nvSpPr>
          <p:cNvPr id="3" name="Content Placeholder 2"/>
          <p:cNvSpPr>
            <a:spLocks noGrp="1"/>
          </p:cNvSpPr>
          <p:nvPr>
            <p:ph sz="quarter" idx="1"/>
          </p:nvPr>
        </p:nvSpPr>
        <p:spPr>
          <a:xfrm>
            <a:off x="457200" y="1600200"/>
            <a:ext cx="7467600" cy="1828800"/>
          </a:xfrm>
        </p:spPr>
        <p:txBody>
          <a:bodyPr>
            <a:normAutofit lnSpcReduction="10000"/>
          </a:bodyPr>
          <a:lstStyle/>
          <a:p>
            <a:r>
              <a:rPr lang="en-GB" dirty="0" smtClean="0"/>
              <a:t>‘Woven’ refers to a carpet or rug that is made through the process of weaving. The front and back of the woven carpet are formed at the same time.</a:t>
            </a:r>
          </a:p>
          <a:p>
            <a:r>
              <a:rPr lang="en-GB" dirty="0" smtClean="0"/>
              <a:t>Typical woven carpets are Wilton </a:t>
            </a:r>
            <a:r>
              <a:rPr lang="en-GB" dirty="0" smtClean="0">
                <a:latin typeface="+mj-lt"/>
              </a:rPr>
              <a:t>and Axminster.  </a:t>
            </a:r>
            <a:endParaRPr lang="en-PH" dirty="0" smtClean="0">
              <a:latin typeface="+mj-lt"/>
            </a:endParaRPr>
          </a:p>
        </p:txBody>
      </p:sp>
      <p:pic>
        <p:nvPicPr>
          <p:cNvPr id="1026" name="Picture 2" descr="~AUT0000"/>
          <p:cNvPicPr>
            <a:picLocks noChangeAspect="1" noChangeArrowheads="1"/>
          </p:cNvPicPr>
          <p:nvPr/>
        </p:nvPicPr>
        <p:blipFill>
          <a:blip r:embed="rId2" cstate="email"/>
          <a:srcRect/>
          <a:stretch>
            <a:fillRect/>
          </a:stretch>
        </p:blipFill>
        <p:spPr bwMode="auto">
          <a:xfrm>
            <a:off x="1301932" y="3505200"/>
            <a:ext cx="6165668" cy="33528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Carpet Style - Woven</a:t>
            </a:r>
            <a:endParaRPr lang="en-PH" dirty="0"/>
          </a:p>
        </p:txBody>
      </p:sp>
      <p:sp>
        <p:nvSpPr>
          <p:cNvPr id="3" name="Content Placeholder 2"/>
          <p:cNvSpPr>
            <a:spLocks noGrp="1"/>
          </p:cNvSpPr>
          <p:nvPr>
            <p:ph sz="quarter" idx="1"/>
          </p:nvPr>
        </p:nvSpPr>
        <p:spPr>
          <a:xfrm>
            <a:off x="457200" y="1600200"/>
            <a:ext cx="7467600" cy="2209800"/>
          </a:xfrm>
        </p:spPr>
        <p:txBody>
          <a:bodyPr/>
          <a:lstStyle/>
          <a:p>
            <a:r>
              <a:rPr lang="en-PH" dirty="0" smtClean="0"/>
              <a:t>Wilton and Axeminster carpets have a wool face yarn and cotton weft yearn (cross yarn)</a:t>
            </a:r>
          </a:p>
          <a:p>
            <a:r>
              <a:rPr lang="en-PH" dirty="0" smtClean="0"/>
              <a:t>Long lasting</a:t>
            </a:r>
          </a:p>
          <a:p>
            <a:r>
              <a:rPr lang="en-PH" dirty="0" smtClean="0"/>
              <a:t>Regularly used in hotels and clubs given it’s wearability and fire rating</a:t>
            </a:r>
          </a:p>
          <a:p>
            <a:endParaRPr lang="en-PH" dirty="0"/>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PH" dirty="0"/>
          </a:p>
        </p:txBody>
      </p:sp>
      <p:graphicFrame>
        <p:nvGraphicFramePr>
          <p:cNvPr id="2049" name="Object 1"/>
          <p:cNvGraphicFramePr>
            <a:graphicFrameLocks noChangeAspect="1"/>
          </p:cNvGraphicFramePr>
          <p:nvPr/>
        </p:nvGraphicFramePr>
        <p:xfrm>
          <a:off x="152400" y="3733800"/>
          <a:ext cx="3952301" cy="2667000"/>
        </p:xfrm>
        <a:graphic>
          <a:graphicData uri="http://schemas.openxmlformats.org/presentationml/2006/ole">
            <mc:AlternateContent xmlns:mc="http://schemas.openxmlformats.org/markup-compatibility/2006">
              <mc:Choice xmlns:v="urn:schemas-microsoft-com:vml" Requires="v">
                <p:oleObj spid="_x0000_s2052" name="Picture" r:id="rId3" imgW="5143500" imgH="3048000" progId="Word.Picture.8">
                  <p:embed/>
                </p:oleObj>
              </mc:Choice>
              <mc:Fallback>
                <p:oleObj name="Picture" r:id="rId3" imgW="5143500" imgH="3048000" progId="Word.Picture.8">
                  <p:embed/>
                  <p:pic>
                    <p:nvPicPr>
                      <p:cNvPr id="0" name="Picture 1"/>
                      <p:cNvPicPr>
                        <a:picLocks noChangeAspect="1" noChangeArrowheads="1"/>
                      </p:cNvPicPr>
                      <p:nvPr/>
                    </p:nvPicPr>
                    <p:blipFill>
                      <a:blip r:embed="rId4">
                        <a:lum contrast="18000"/>
                        <a:extLst>
                          <a:ext uri="{28A0092B-C50C-407E-A947-70E740481C1C}">
                            <a14:useLocalDpi xmlns:a14="http://schemas.microsoft.com/office/drawing/2010/main" val="0"/>
                          </a:ext>
                        </a:extLst>
                      </a:blip>
                      <a:srcRect r="30557" b="11623"/>
                      <a:stretch>
                        <a:fillRect/>
                      </a:stretch>
                    </p:blipFill>
                    <p:spPr bwMode="auto">
                      <a:xfrm>
                        <a:off x="152400" y="3733800"/>
                        <a:ext cx="3952301" cy="2667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2051" name="Picture 3" descr="~AUT0004"/>
          <p:cNvPicPr>
            <a:picLocks noChangeAspect="1" noChangeArrowheads="1"/>
          </p:cNvPicPr>
          <p:nvPr/>
        </p:nvPicPr>
        <p:blipFill>
          <a:blip r:embed="rId5" cstate="email"/>
          <a:srcRect/>
          <a:stretch>
            <a:fillRect/>
          </a:stretch>
        </p:blipFill>
        <p:spPr bwMode="auto">
          <a:xfrm>
            <a:off x="4191000" y="3962400"/>
            <a:ext cx="4173816" cy="2449986"/>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Carpet Styles – Fusion bonded</a:t>
            </a:r>
            <a:endParaRPr lang="en-PH" dirty="0"/>
          </a:p>
        </p:txBody>
      </p:sp>
      <p:sp>
        <p:nvSpPr>
          <p:cNvPr id="3" name="Content Placeholder 2"/>
          <p:cNvSpPr>
            <a:spLocks noGrp="1"/>
          </p:cNvSpPr>
          <p:nvPr>
            <p:ph sz="quarter" idx="1"/>
          </p:nvPr>
        </p:nvSpPr>
        <p:spPr>
          <a:xfrm>
            <a:off x="457200" y="1600200"/>
            <a:ext cx="7467600" cy="2209800"/>
          </a:xfrm>
        </p:spPr>
        <p:txBody>
          <a:bodyPr>
            <a:normAutofit/>
          </a:bodyPr>
          <a:lstStyle/>
          <a:p>
            <a:r>
              <a:rPr lang="en-GB" sz="1800" dirty="0" smtClean="0"/>
              <a:t>Fusion bonded carpets are produced by implanting the face yarns directly into a liquid vinyl or rubber that also forms the backing. </a:t>
            </a:r>
          </a:p>
          <a:p>
            <a:r>
              <a:rPr lang="en-GB" sz="1800" dirty="0" smtClean="0"/>
              <a:t>It allows the yarns to be more closely packed than in either weaving or tufting processes, resulting in extreme density of fibre. </a:t>
            </a:r>
          </a:p>
          <a:p>
            <a:r>
              <a:rPr lang="en-GB" sz="1800" dirty="0" smtClean="0"/>
              <a:t>Fusion bonded carpets can be either cut or looped pile.</a:t>
            </a:r>
          </a:p>
          <a:p>
            <a:r>
              <a:rPr lang="en-GB" sz="1800" dirty="0" smtClean="0"/>
              <a:t>Typically used for carpet tiles</a:t>
            </a:r>
            <a:endParaRPr lang="en-PH" sz="1800" dirty="0" smtClean="0"/>
          </a:p>
        </p:txBody>
      </p:sp>
      <p:pic>
        <p:nvPicPr>
          <p:cNvPr id="25602" name="Picture 2" descr="~AUT0005"/>
          <p:cNvPicPr>
            <a:picLocks noChangeAspect="1" noChangeArrowheads="1"/>
          </p:cNvPicPr>
          <p:nvPr/>
        </p:nvPicPr>
        <p:blipFill>
          <a:blip r:embed="rId2" cstate="email"/>
          <a:srcRect/>
          <a:stretch>
            <a:fillRect/>
          </a:stretch>
        </p:blipFill>
        <p:spPr bwMode="auto">
          <a:xfrm>
            <a:off x="2209800" y="3733800"/>
            <a:ext cx="4267200" cy="2869325"/>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Carpet Styles – Flotex/Walkatex</a:t>
            </a:r>
            <a:endParaRPr lang="en-PH" dirty="0"/>
          </a:p>
        </p:txBody>
      </p:sp>
      <p:sp>
        <p:nvSpPr>
          <p:cNvPr id="3" name="Content Placeholder 2"/>
          <p:cNvSpPr>
            <a:spLocks noGrp="1"/>
          </p:cNvSpPr>
          <p:nvPr>
            <p:ph sz="quarter" idx="1"/>
          </p:nvPr>
        </p:nvSpPr>
        <p:spPr>
          <a:xfrm>
            <a:off x="457200" y="1600200"/>
            <a:ext cx="7467600" cy="1828800"/>
          </a:xfrm>
        </p:spPr>
        <p:txBody>
          <a:bodyPr>
            <a:normAutofit fontScale="85000" lnSpcReduction="20000"/>
          </a:bodyPr>
          <a:lstStyle/>
          <a:p>
            <a:r>
              <a:rPr lang="en-PH" dirty="0" smtClean="0"/>
              <a:t>A fusion bonded carpet</a:t>
            </a:r>
          </a:p>
          <a:p>
            <a:r>
              <a:rPr lang="en-PH" dirty="0" smtClean="0"/>
              <a:t>Short fibres are dropped onto a hot liquid which is cooled and sets to become the carpet backing</a:t>
            </a:r>
          </a:p>
          <a:p>
            <a:r>
              <a:rPr lang="en-PH" dirty="0" smtClean="0"/>
              <a:t>Non-slip – large areas should be cleaned with hot water extraction</a:t>
            </a:r>
          </a:p>
          <a:p>
            <a:r>
              <a:rPr lang="en-PH" dirty="0" smtClean="0"/>
              <a:t>Highly stain resistant</a:t>
            </a:r>
          </a:p>
          <a:p>
            <a:endParaRPr lang="en-PH" dirty="0"/>
          </a:p>
        </p:txBody>
      </p:sp>
      <p:pic>
        <p:nvPicPr>
          <p:cNvPr id="4" name="Picture 3"/>
          <p:cNvPicPr/>
          <p:nvPr/>
        </p:nvPicPr>
        <p:blipFill>
          <a:blip r:embed="rId2" cstate="email"/>
          <a:srcRect/>
          <a:stretch>
            <a:fillRect/>
          </a:stretch>
        </p:blipFill>
        <p:spPr bwMode="auto">
          <a:xfrm>
            <a:off x="2590800" y="4343400"/>
            <a:ext cx="3276600" cy="2175164"/>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Carpet Styles – Tufted carpet</a:t>
            </a:r>
            <a:endParaRPr lang="en-PH" dirty="0"/>
          </a:p>
        </p:txBody>
      </p:sp>
      <p:sp>
        <p:nvSpPr>
          <p:cNvPr id="3" name="Content Placeholder 2"/>
          <p:cNvSpPr>
            <a:spLocks noGrp="1"/>
          </p:cNvSpPr>
          <p:nvPr>
            <p:ph sz="quarter" idx="1"/>
          </p:nvPr>
        </p:nvSpPr>
        <p:spPr>
          <a:xfrm>
            <a:off x="457200" y="1600200"/>
            <a:ext cx="7467600" cy="2209800"/>
          </a:xfrm>
        </p:spPr>
        <p:txBody>
          <a:bodyPr>
            <a:normAutofit/>
          </a:bodyPr>
          <a:lstStyle/>
          <a:p>
            <a:r>
              <a:rPr lang="en-GB" sz="2000" dirty="0" smtClean="0"/>
              <a:t>Most carpets manufactured today are tufted carpets. </a:t>
            </a:r>
          </a:p>
          <a:p>
            <a:r>
              <a:rPr lang="en-GB" sz="2000" dirty="0" smtClean="0"/>
              <a:t>In production, yarns are stitched into a backing material to form loop-pile, cut-pile or cut and loop pile carpet. </a:t>
            </a:r>
          </a:p>
          <a:p>
            <a:r>
              <a:rPr lang="en-GB" sz="2000" dirty="0" smtClean="0"/>
              <a:t>Tufted carpet construction consists of face yarn and primary backing (usually polypropylene), adhesive (latex glue) and secondary backing (jute or polypropylene). </a:t>
            </a:r>
          </a:p>
        </p:txBody>
      </p:sp>
      <p:pic>
        <p:nvPicPr>
          <p:cNvPr id="26626" name="Picture 2"/>
          <p:cNvPicPr>
            <a:picLocks noChangeAspect="1" noChangeArrowheads="1"/>
          </p:cNvPicPr>
          <p:nvPr/>
        </p:nvPicPr>
        <p:blipFill>
          <a:blip r:embed="rId2" cstate="print"/>
          <a:srcRect/>
          <a:stretch>
            <a:fillRect/>
          </a:stretch>
        </p:blipFill>
        <p:spPr bwMode="auto">
          <a:xfrm>
            <a:off x="1219200" y="3886200"/>
            <a:ext cx="5855975" cy="2265362"/>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Carpet Styles – Tufted carpet</a:t>
            </a:r>
            <a:endParaRPr lang="en-PH" dirty="0"/>
          </a:p>
        </p:txBody>
      </p:sp>
      <p:sp>
        <p:nvSpPr>
          <p:cNvPr id="3" name="Content Placeholder 2"/>
          <p:cNvSpPr>
            <a:spLocks noGrp="1"/>
          </p:cNvSpPr>
          <p:nvPr>
            <p:ph sz="quarter" idx="1"/>
          </p:nvPr>
        </p:nvSpPr>
        <p:spPr>
          <a:xfrm>
            <a:off x="457200" y="1600200"/>
            <a:ext cx="7467600" cy="2667000"/>
          </a:xfrm>
        </p:spPr>
        <p:txBody>
          <a:bodyPr>
            <a:normAutofit/>
          </a:bodyPr>
          <a:lstStyle/>
          <a:p>
            <a:r>
              <a:rPr lang="en-GB" dirty="0" smtClean="0"/>
              <a:t>The production process is </a:t>
            </a:r>
          </a:p>
          <a:p>
            <a:pPr lvl="1"/>
            <a:r>
              <a:rPr lang="en-GB" dirty="0" smtClean="0"/>
              <a:t>the face yarn (usually wool, nylon or polypropylene) is sewn into primary backing (usually polypropylene). </a:t>
            </a:r>
          </a:p>
          <a:p>
            <a:pPr lvl="1"/>
            <a:r>
              <a:rPr lang="en-GB" dirty="0" smtClean="0"/>
              <a:t>The primary backing is glued to a secondary backing using a latex glue. The secondary backing, usually either jute or polypropylene gives structural strength to the carpet. </a:t>
            </a:r>
          </a:p>
          <a:p>
            <a:pPr lvl="1"/>
            <a:endParaRPr lang="en-PH" dirty="0" smtClean="0"/>
          </a:p>
          <a:p>
            <a:endParaRPr lang="en-PH" dirty="0"/>
          </a:p>
        </p:txBody>
      </p:sp>
      <p:pic>
        <p:nvPicPr>
          <p:cNvPr id="27650" name="Picture 2"/>
          <p:cNvPicPr>
            <a:picLocks noChangeAspect="1" noChangeArrowheads="1"/>
          </p:cNvPicPr>
          <p:nvPr/>
        </p:nvPicPr>
        <p:blipFill>
          <a:blip r:embed="rId2" cstate="print"/>
          <a:srcRect/>
          <a:stretch>
            <a:fillRect/>
          </a:stretch>
        </p:blipFill>
        <p:spPr bwMode="auto">
          <a:xfrm>
            <a:off x="1676400" y="4038600"/>
            <a:ext cx="5254625" cy="2521687"/>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Carpet Styles – Tufted carpet</a:t>
            </a:r>
            <a:endParaRPr lang="en-PH" dirty="0"/>
          </a:p>
        </p:txBody>
      </p:sp>
      <p:sp>
        <p:nvSpPr>
          <p:cNvPr id="3" name="Content Placeholder 2"/>
          <p:cNvSpPr>
            <a:spLocks noGrp="1"/>
          </p:cNvSpPr>
          <p:nvPr>
            <p:ph sz="quarter" idx="1"/>
          </p:nvPr>
        </p:nvSpPr>
        <p:spPr>
          <a:xfrm>
            <a:off x="381000" y="1447800"/>
            <a:ext cx="7467600" cy="2209800"/>
          </a:xfrm>
        </p:spPr>
        <p:txBody>
          <a:bodyPr>
            <a:normAutofit lnSpcReduction="10000"/>
          </a:bodyPr>
          <a:lstStyle/>
          <a:p>
            <a:r>
              <a:rPr lang="en-GB" sz="2000" b="1" i="1" dirty="0" smtClean="0"/>
              <a:t>Cut-Pile Design</a:t>
            </a:r>
            <a:r>
              <a:rPr lang="en-GB" sz="2000" dirty="0" smtClean="0"/>
              <a:t> is where the face of the carpet is composed of individual, levelled cut pieces of yarn. </a:t>
            </a:r>
          </a:p>
          <a:p>
            <a:r>
              <a:rPr lang="en-GB" sz="2000" b="1" i="1" dirty="0" smtClean="0"/>
              <a:t>Loop-Pile Design</a:t>
            </a:r>
            <a:r>
              <a:rPr lang="en-GB" sz="2000" dirty="0" smtClean="0"/>
              <a:t> refers to a carpet style where the pile surface consists of uncut loops. The loops can vary in height. </a:t>
            </a:r>
          </a:p>
          <a:p>
            <a:r>
              <a:rPr lang="en-GB" sz="2000" b="1" i="1" dirty="0" smtClean="0"/>
              <a:t>Cut and Loop Pile Designs</a:t>
            </a:r>
            <a:r>
              <a:rPr lang="en-GB" sz="2000" dirty="0" smtClean="0"/>
              <a:t> refer to styles that include elements of both cut and loop pile design. </a:t>
            </a:r>
          </a:p>
          <a:p>
            <a:endParaRPr lang="en-PH" sz="2000" dirty="0"/>
          </a:p>
        </p:txBody>
      </p:sp>
      <p:pic>
        <p:nvPicPr>
          <p:cNvPr id="4" name="Picture 3" descr="cpcutloop"/>
          <p:cNvPicPr>
            <a:picLocks noChangeAspect="1" noChangeArrowheads="1"/>
          </p:cNvPicPr>
          <p:nvPr/>
        </p:nvPicPr>
        <p:blipFill>
          <a:blip r:embed="rId2" cstate="print"/>
          <a:srcRect/>
          <a:stretch>
            <a:fillRect/>
          </a:stretch>
        </p:blipFill>
        <p:spPr bwMode="auto">
          <a:xfrm>
            <a:off x="609600" y="4190999"/>
            <a:ext cx="3124200" cy="1385113"/>
          </a:xfrm>
          <a:prstGeom prst="rect">
            <a:avLst/>
          </a:prstGeom>
          <a:noFill/>
        </p:spPr>
      </p:pic>
      <p:pic>
        <p:nvPicPr>
          <p:cNvPr id="5" name="Picture 4" descr="cplevelp"/>
          <p:cNvPicPr>
            <a:picLocks noChangeAspect="1" noChangeArrowheads="1"/>
          </p:cNvPicPr>
          <p:nvPr/>
        </p:nvPicPr>
        <p:blipFill>
          <a:blip r:embed="rId3" cstate="print"/>
          <a:srcRect/>
          <a:stretch>
            <a:fillRect/>
          </a:stretch>
        </p:blipFill>
        <p:spPr bwMode="auto">
          <a:xfrm>
            <a:off x="4419600" y="4190999"/>
            <a:ext cx="3169919" cy="1405383"/>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Carpet Issues</a:t>
            </a:r>
            <a:endParaRPr lang="en-PH" dirty="0"/>
          </a:p>
        </p:txBody>
      </p:sp>
      <p:sp>
        <p:nvSpPr>
          <p:cNvPr id="3" name="Content Placeholder 2"/>
          <p:cNvSpPr>
            <a:spLocks noGrp="1"/>
          </p:cNvSpPr>
          <p:nvPr>
            <p:ph sz="quarter" idx="1"/>
          </p:nvPr>
        </p:nvSpPr>
        <p:spPr>
          <a:xfrm>
            <a:off x="457200" y="1600200"/>
            <a:ext cx="7467600" cy="1676400"/>
          </a:xfrm>
        </p:spPr>
        <p:txBody>
          <a:bodyPr/>
          <a:lstStyle/>
          <a:p>
            <a:r>
              <a:rPr lang="en-PH" dirty="0" smtClean="0"/>
              <a:t>Delamination</a:t>
            </a:r>
          </a:p>
          <a:p>
            <a:pPr lvl="1"/>
            <a:r>
              <a:rPr lang="en-PH" dirty="0" smtClean="0"/>
              <a:t>When the primary and secondary backing separate. The usually occurs when the latex glue breaks down</a:t>
            </a:r>
          </a:p>
          <a:p>
            <a:pPr lvl="1"/>
            <a:r>
              <a:rPr lang="en-PH" dirty="0" smtClean="0"/>
              <a:t>Results in a ripple or wave effect in the carpet</a:t>
            </a:r>
          </a:p>
          <a:p>
            <a:pPr lvl="1">
              <a:buNone/>
            </a:pPr>
            <a:endParaRPr lang="en-PH" dirty="0"/>
          </a:p>
        </p:txBody>
      </p:sp>
      <p:pic>
        <p:nvPicPr>
          <p:cNvPr id="31746" name="Picture 2" descr="http://www.i-boards.com/bnp/fci/images/messages/Wrinkles.jpg"/>
          <p:cNvPicPr>
            <a:picLocks noChangeAspect="1" noChangeArrowheads="1"/>
          </p:cNvPicPr>
          <p:nvPr/>
        </p:nvPicPr>
        <p:blipFill>
          <a:blip r:embed="rId2" cstate="email"/>
          <a:srcRect/>
          <a:stretch>
            <a:fillRect/>
          </a:stretch>
        </p:blipFill>
        <p:spPr bwMode="auto">
          <a:xfrm>
            <a:off x="4343400" y="3448050"/>
            <a:ext cx="3886200" cy="2914650"/>
          </a:xfrm>
          <a:prstGeom prst="rect">
            <a:avLst/>
          </a:prstGeom>
          <a:noFill/>
        </p:spPr>
      </p:pic>
      <p:pic>
        <p:nvPicPr>
          <p:cNvPr id="7" name="Picture 6" descr="Carpet Delamination corner of carpet.jpg"/>
          <p:cNvPicPr>
            <a:picLocks noChangeAspect="1"/>
          </p:cNvPicPr>
          <p:nvPr/>
        </p:nvPicPr>
        <p:blipFill>
          <a:blip r:embed="rId3" cstate="email"/>
          <a:stretch>
            <a:fillRect/>
          </a:stretch>
        </p:blipFill>
        <p:spPr>
          <a:xfrm>
            <a:off x="152400" y="3429000"/>
            <a:ext cx="3962400" cy="297180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Carpet Issues</a:t>
            </a:r>
            <a:endParaRPr lang="en-PH" dirty="0"/>
          </a:p>
        </p:txBody>
      </p:sp>
      <p:sp>
        <p:nvSpPr>
          <p:cNvPr id="3" name="Content Placeholder 2"/>
          <p:cNvSpPr>
            <a:spLocks noGrp="1"/>
          </p:cNvSpPr>
          <p:nvPr>
            <p:ph sz="quarter" idx="1"/>
          </p:nvPr>
        </p:nvSpPr>
        <p:spPr>
          <a:xfrm>
            <a:off x="304800" y="1600200"/>
            <a:ext cx="8382000" cy="2667000"/>
          </a:xfrm>
        </p:spPr>
        <p:txBody>
          <a:bodyPr/>
          <a:lstStyle/>
          <a:p>
            <a:r>
              <a:rPr lang="en-PH" dirty="0" smtClean="0"/>
              <a:t>Incorrectly layed carpet</a:t>
            </a:r>
          </a:p>
          <a:p>
            <a:pPr lvl="1"/>
            <a:r>
              <a:rPr lang="en-PH" dirty="0" smtClean="0"/>
              <a:t>Some carpets are layed without sufficient tension. This is usually because they are layed with a knee kicker instead of a power-stretcher. </a:t>
            </a:r>
          </a:p>
          <a:p>
            <a:pPr lvl="1"/>
            <a:r>
              <a:rPr lang="en-PH" dirty="0" smtClean="0"/>
              <a:t>Over time, poorly layed carpet will stretch resulting in a wave or ripple. This usually occurs over the entire width of the room</a:t>
            </a:r>
            <a:endParaRPr lang="en-PH" dirty="0"/>
          </a:p>
        </p:txBody>
      </p:sp>
      <p:pic>
        <p:nvPicPr>
          <p:cNvPr id="4" name="Picture 3" descr="Stretched carpet - poorly laid.jpg"/>
          <p:cNvPicPr>
            <a:picLocks noChangeAspect="1"/>
          </p:cNvPicPr>
          <p:nvPr/>
        </p:nvPicPr>
        <p:blipFill>
          <a:blip r:embed="rId2" cstate="print"/>
          <a:stretch>
            <a:fillRect/>
          </a:stretch>
        </p:blipFill>
        <p:spPr>
          <a:xfrm>
            <a:off x="2514600" y="4191000"/>
            <a:ext cx="3352800" cy="2507895"/>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Carpet Issues 		</a:t>
            </a:r>
            <a:endParaRPr lang="en-PH" dirty="0"/>
          </a:p>
        </p:txBody>
      </p:sp>
      <p:sp>
        <p:nvSpPr>
          <p:cNvPr id="3" name="Content Placeholder 2"/>
          <p:cNvSpPr>
            <a:spLocks noGrp="1"/>
          </p:cNvSpPr>
          <p:nvPr>
            <p:ph sz="quarter" idx="1"/>
          </p:nvPr>
        </p:nvSpPr>
        <p:spPr>
          <a:xfrm>
            <a:off x="457200" y="1600200"/>
            <a:ext cx="7467600" cy="1752600"/>
          </a:xfrm>
        </p:spPr>
        <p:txBody>
          <a:bodyPr/>
          <a:lstStyle/>
          <a:p>
            <a:r>
              <a:rPr lang="en-PH" dirty="0" smtClean="0"/>
              <a:t>Pile reversal/watermarking</a:t>
            </a:r>
          </a:p>
          <a:p>
            <a:pPr lvl="1"/>
            <a:r>
              <a:rPr lang="en-PH" dirty="0" smtClean="0"/>
              <a:t>When carpet fibres lean in different directions</a:t>
            </a:r>
          </a:p>
          <a:p>
            <a:pPr lvl="1"/>
            <a:r>
              <a:rPr lang="en-PH" dirty="0" smtClean="0"/>
              <a:t>Effect of pile reversal changes depending on the angle at which you look at the carpet</a:t>
            </a:r>
          </a:p>
          <a:p>
            <a:pPr lvl="1">
              <a:buNone/>
            </a:pPr>
            <a:endParaRPr lang="en-PH" dirty="0"/>
          </a:p>
        </p:txBody>
      </p:sp>
      <p:pic>
        <p:nvPicPr>
          <p:cNvPr id="4" name="Picture 3" descr="Pile reversal in bedroom.jpg"/>
          <p:cNvPicPr>
            <a:picLocks noChangeAspect="1"/>
          </p:cNvPicPr>
          <p:nvPr/>
        </p:nvPicPr>
        <p:blipFill>
          <a:blip r:embed="rId2" cstate="email"/>
          <a:stretch>
            <a:fillRect/>
          </a:stretch>
        </p:blipFill>
        <p:spPr>
          <a:xfrm>
            <a:off x="914400" y="3657600"/>
            <a:ext cx="3478696" cy="2667000"/>
          </a:xfrm>
          <a:prstGeom prst="rect">
            <a:avLst/>
          </a:prstGeom>
        </p:spPr>
      </p:pic>
      <p:pic>
        <p:nvPicPr>
          <p:cNvPr id="5" name="Picture 4" descr="Pile reversal on rug.jpg"/>
          <p:cNvPicPr>
            <a:picLocks noChangeAspect="1"/>
          </p:cNvPicPr>
          <p:nvPr/>
        </p:nvPicPr>
        <p:blipFill>
          <a:blip r:embed="rId3" cstate="email"/>
          <a:stretch>
            <a:fillRect/>
          </a:stretch>
        </p:blipFill>
        <p:spPr>
          <a:xfrm>
            <a:off x="4648200" y="3657600"/>
            <a:ext cx="3628552" cy="268982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Natural Fibres</a:t>
            </a:r>
            <a:endParaRPr lang="en-PH" dirty="0"/>
          </a:p>
        </p:txBody>
      </p:sp>
      <p:sp>
        <p:nvSpPr>
          <p:cNvPr id="3" name="Content Placeholder 2"/>
          <p:cNvSpPr>
            <a:spLocks noGrp="1"/>
          </p:cNvSpPr>
          <p:nvPr>
            <p:ph sz="quarter" idx="1"/>
          </p:nvPr>
        </p:nvSpPr>
        <p:spPr/>
        <p:txBody>
          <a:bodyPr/>
          <a:lstStyle/>
          <a:p>
            <a:r>
              <a:rPr lang="en-PH" dirty="0" smtClean="0"/>
              <a:t>Wool</a:t>
            </a:r>
          </a:p>
          <a:p>
            <a:pPr lvl="1"/>
            <a:r>
              <a:rPr lang="en-PH" dirty="0" smtClean="0"/>
              <a:t>Short fibre</a:t>
            </a:r>
          </a:p>
          <a:p>
            <a:pPr lvl="1"/>
            <a:r>
              <a:rPr lang="en-PH" dirty="0" smtClean="0"/>
              <a:t>Absorbs up to 80% of it’s mass in moisture (slow drying)</a:t>
            </a:r>
          </a:p>
          <a:p>
            <a:pPr lvl="1"/>
            <a:r>
              <a:rPr lang="en-PH" dirty="0" smtClean="0"/>
              <a:t>May shrink if over-wet</a:t>
            </a:r>
          </a:p>
          <a:p>
            <a:pPr lvl="1"/>
            <a:r>
              <a:rPr lang="en-PH" dirty="0" smtClean="0"/>
              <a:t>Very resilient</a:t>
            </a:r>
          </a:p>
          <a:p>
            <a:pPr lvl="1"/>
            <a:r>
              <a:rPr lang="en-PH" dirty="0" smtClean="0"/>
              <a:t>Easily absorbs permanent dyes</a:t>
            </a:r>
          </a:p>
          <a:p>
            <a:pPr lvl="1"/>
            <a:r>
              <a:rPr lang="en-PH" dirty="0" smtClean="0"/>
              <a:t>Smells when wet – often referred to as a “wet-dog smell”</a:t>
            </a:r>
          </a:p>
          <a:p>
            <a:pPr lvl="2"/>
            <a:r>
              <a:rPr lang="en-PH" dirty="0" smtClean="0"/>
              <a:t>This is caused by the sulphur reacting with moisture.</a:t>
            </a:r>
          </a:p>
          <a:p>
            <a:pPr lvl="2"/>
            <a:r>
              <a:rPr lang="en-PH" dirty="0" smtClean="0"/>
              <a:t>This can be compounded by moisture in the carpet cleaning activating any mould/yeast present in dirty wool carpet</a:t>
            </a:r>
          </a:p>
          <a:p>
            <a:pPr lvl="2"/>
            <a:endParaRPr lang="en-PH" dirty="0" smtClean="0"/>
          </a:p>
          <a:p>
            <a:pPr lvl="1">
              <a:buNone/>
            </a:pPr>
            <a:endParaRPr lang="en-PH" dirty="0" smtClean="0"/>
          </a:p>
          <a:p>
            <a:pPr lvl="1"/>
            <a:endParaRPr lang="en-PH"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Carpet issues</a:t>
            </a:r>
            <a:endParaRPr lang="en-PH" dirty="0"/>
          </a:p>
        </p:txBody>
      </p:sp>
      <p:sp>
        <p:nvSpPr>
          <p:cNvPr id="3" name="Content Placeholder 2"/>
          <p:cNvSpPr>
            <a:spLocks noGrp="1"/>
          </p:cNvSpPr>
          <p:nvPr>
            <p:ph sz="quarter" idx="1"/>
          </p:nvPr>
        </p:nvSpPr>
        <p:spPr>
          <a:xfrm>
            <a:off x="457200" y="1600200"/>
            <a:ext cx="7467600" cy="990600"/>
          </a:xfrm>
        </p:spPr>
        <p:txBody>
          <a:bodyPr/>
          <a:lstStyle/>
          <a:p>
            <a:r>
              <a:rPr lang="en-PH" dirty="0" smtClean="0"/>
              <a:t>Pile reversal</a:t>
            </a:r>
            <a:endParaRPr lang="en-PH" dirty="0"/>
          </a:p>
        </p:txBody>
      </p:sp>
      <p:pic>
        <p:nvPicPr>
          <p:cNvPr id="4" name="Picture 3" descr="pilereversal diagram.jpg"/>
          <p:cNvPicPr>
            <a:picLocks noChangeAspect="1"/>
          </p:cNvPicPr>
          <p:nvPr/>
        </p:nvPicPr>
        <p:blipFill>
          <a:blip r:embed="rId2" cstate="print"/>
          <a:stretch>
            <a:fillRect/>
          </a:stretch>
        </p:blipFill>
        <p:spPr>
          <a:xfrm>
            <a:off x="990600" y="2286000"/>
            <a:ext cx="6400800" cy="4174434"/>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Carpet Issues</a:t>
            </a:r>
            <a:endParaRPr lang="en-PH" dirty="0"/>
          </a:p>
        </p:txBody>
      </p:sp>
      <p:sp>
        <p:nvSpPr>
          <p:cNvPr id="3" name="Content Placeholder 2"/>
          <p:cNvSpPr>
            <a:spLocks noGrp="1"/>
          </p:cNvSpPr>
          <p:nvPr>
            <p:ph sz="quarter" idx="1"/>
          </p:nvPr>
        </p:nvSpPr>
        <p:spPr>
          <a:xfrm>
            <a:off x="457200" y="1600200"/>
            <a:ext cx="8077200" cy="2743200"/>
          </a:xfrm>
        </p:spPr>
        <p:txBody>
          <a:bodyPr>
            <a:normAutofit/>
          </a:bodyPr>
          <a:lstStyle/>
          <a:p>
            <a:r>
              <a:rPr lang="en-PH" sz="2000" dirty="0" smtClean="0"/>
              <a:t>Abrasion/Wear</a:t>
            </a:r>
          </a:p>
          <a:p>
            <a:pPr lvl="1"/>
            <a:r>
              <a:rPr lang="en-GB" sz="2000" dirty="0" smtClean="0"/>
              <a:t>Dull dark areas caused by scratching of the fibres from particulate soils. Will appear to improve when carpet is wet.</a:t>
            </a:r>
          </a:p>
          <a:p>
            <a:pPr lvl="1"/>
            <a:r>
              <a:rPr lang="en-GB" sz="2000" dirty="0" smtClean="0"/>
              <a:t>When carpet is worn, the carpet fibres become rough and don’t reflect light resulting in a dark appearance in the carpet. Think Gloss vs. matt finish with paint</a:t>
            </a:r>
          </a:p>
          <a:p>
            <a:pPr lvl="1"/>
            <a:r>
              <a:rPr lang="en-GB" sz="2000" dirty="0" smtClean="0"/>
              <a:t>Often accompanied by some permanent staining from soiling</a:t>
            </a:r>
          </a:p>
          <a:p>
            <a:pPr lvl="2"/>
            <a:r>
              <a:rPr lang="en-GB" sz="1700" i="1" dirty="0" smtClean="0"/>
              <a:t>Photos required</a:t>
            </a:r>
          </a:p>
          <a:p>
            <a:pPr lvl="1"/>
            <a:endParaRPr lang="en-PH" dirty="0" smtClean="0"/>
          </a:p>
          <a:p>
            <a:pPr lvl="1"/>
            <a:endParaRPr lang="en-PH"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Natural Fibres</a:t>
            </a:r>
            <a:endParaRPr lang="en-PH" dirty="0"/>
          </a:p>
        </p:txBody>
      </p:sp>
      <p:sp>
        <p:nvSpPr>
          <p:cNvPr id="3" name="Content Placeholder 2"/>
          <p:cNvSpPr>
            <a:spLocks noGrp="1"/>
          </p:cNvSpPr>
          <p:nvPr>
            <p:ph sz="quarter" idx="1"/>
          </p:nvPr>
        </p:nvSpPr>
        <p:spPr/>
        <p:txBody>
          <a:bodyPr/>
          <a:lstStyle/>
          <a:p>
            <a:r>
              <a:rPr lang="en-PH" dirty="0" smtClean="0"/>
              <a:t>Silk</a:t>
            </a:r>
          </a:p>
          <a:p>
            <a:pPr lvl="1"/>
            <a:r>
              <a:rPr lang="en-PH" dirty="0" smtClean="0"/>
              <a:t>Mainly used in rugs</a:t>
            </a:r>
          </a:p>
          <a:p>
            <a:pPr lvl="1"/>
            <a:r>
              <a:rPr lang="en-PH" dirty="0" smtClean="0"/>
              <a:t>High lustre</a:t>
            </a:r>
          </a:p>
          <a:p>
            <a:pPr lvl="1"/>
            <a:r>
              <a:rPr lang="en-PH" dirty="0" smtClean="0"/>
              <a:t>Very absorbent</a:t>
            </a:r>
          </a:p>
          <a:p>
            <a:pPr lvl="1"/>
            <a:r>
              <a:rPr lang="en-PH" dirty="0" smtClean="0"/>
              <a:t>Silk rugs are often subject to dye migration</a:t>
            </a:r>
          </a:p>
          <a:p>
            <a:pPr lvl="1"/>
            <a:r>
              <a:rPr lang="en-PH" dirty="0" smtClean="0"/>
              <a:t>Pile can be re-set/distorted through heat</a:t>
            </a:r>
          </a:p>
          <a:p>
            <a:pPr lvl="1"/>
            <a:r>
              <a:rPr lang="en-PH" dirty="0" smtClean="0"/>
              <a:t>Affected high alkaline chemicals</a:t>
            </a:r>
          </a:p>
          <a:p>
            <a:pPr lvl="1"/>
            <a:r>
              <a:rPr lang="en-PH" dirty="0" smtClean="0"/>
              <a:t>Great care is required when cleaning silk rugs</a:t>
            </a:r>
          </a:p>
          <a:p>
            <a:pPr lvl="1"/>
            <a:endParaRPr lang="en-PH" dirty="0" smtClean="0"/>
          </a:p>
          <a:p>
            <a:pPr lvl="1"/>
            <a:endParaRPr lang="en-PH"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Natural Fibres</a:t>
            </a:r>
            <a:endParaRPr lang="en-PH" dirty="0"/>
          </a:p>
        </p:txBody>
      </p:sp>
      <p:sp>
        <p:nvSpPr>
          <p:cNvPr id="3" name="Content Placeholder 2"/>
          <p:cNvSpPr>
            <a:spLocks noGrp="1"/>
          </p:cNvSpPr>
          <p:nvPr>
            <p:ph sz="quarter" idx="1"/>
          </p:nvPr>
        </p:nvSpPr>
        <p:spPr/>
        <p:txBody>
          <a:bodyPr/>
          <a:lstStyle/>
          <a:p>
            <a:r>
              <a:rPr lang="en-GB" dirty="0" smtClean="0"/>
              <a:t>Sisal</a:t>
            </a:r>
          </a:p>
          <a:p>
            <a:pPr lvl="1"/>
            <a:r>
              <a:rPr lang="en-GB" dirty="0" smtClean="0"/>
              <a:t>Sisal is a naturally occurring fibre that is obtained from the three-foot leaves of the Agave plant. </a:t>
            </a:r>
          </a:p>
          <a:p>
            <a:pPr lvl="1"/>
            <a:r>
              <a:rPr lang="en-GB" dirty="0" smtClean="0"/>
              <a:t>Looks like rope matting</a:t>
            </a:r>
          </a:p>
          <a:p>
            <a:pPr lvl="1"/>
            <a:r>
              <a:rPr lang="en-GB" dirty="0" smtClean="0"/>
              <a:t>Used as a durable face yarn</a:t>
            </a:r>
          </a:p>
          <a:p>
            <a:pPr lvl="1"/>
            <a:r>
              <a:rPr lang="en-GB" dirty="0" smtClean="0"/>
              <a:t>Will shrink if wet</a:t>
            </a:r>
          </a:p>
          <a:p>
            <a:pPr lvl="1"/>
            <a:r>
              <a:rPr lang="en-GB" dirty="0" smtClean="0"/>
              <a:t>Is sometimes dyed a red or green shade. The dye does not hold well and may come off with cleaning</a:t>
            </a:r>
          </a:p>
          <a:p>
            <a:pPr lvl="1"/>
            <a:r>
              <a:rPr lang="en-GB" dirty="0" smtClean="0"/>
              <a:t>Many wool carpets are now made to look like a sisal weave and are generically referred to as wool sisal carpets (tight high-low loop pile with a woven effect)</a:t>
            </a:r>
            <a:endParaRPr lang="en-PH" dirty="0" smtClean="0"/>
          </a:p>
          <a:p>
            <a:endParaRPr lang="en-PH"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Man Made Fibres</a:t>
            </a:r>
            <a:endParaRPr lang="en-PH" dirty="0"/>
          </a:p>
        </p:txBody>
      </p:sp>
      <p:sp>
        <p:nvSpPr>
          <p:cNvPr id="3" name="Content Placeholder 2"/>
          <p:cNvSpPr>
            <a:spLocks noGrp="1"/>
          </p:cNvSpPr>
          <p:nvPr>
            <p:ph sz="quarter" idx="1"/>
          </p:nvPr>
        </p:nvSpPr>
        <p:spPr/>
        <p:txBody>
          <a:bodyPr>
            <a:normAutofit/>
          </a:bodyPr>
          <a:lstStyle/>
          <a:p>
            <a:r>
              <a:rPr lang="en-PH" dirty="0" smtClean="0"/>
              <a:t>Nylon</a:t>
            </a:r>
          </a:p>
          <a:p>
            <a:pPr lvl="1"/>
            <a:r>
              <a:rPr lang="en-PH" dirty="0" smtClean="0"/>
              <a:t>Most common man made fibre</a:t>
            </a:r>
          </a:p>
          <a:p>
            <a:pPr lvl="1"/>
            <a:r>
              <a:rPr lang="en-PH" dirty="0" smtClean="0"/>
              <a:t>Long yarn</a:t>
            </a:r>
          </a:p>
          <a:p>
            <a:pPr lvl="1"/>
            <a:r>
              <a:rPr lang="en-PH" dirty="0" smtClean="0"/>
              <a:t>Absorbs up to 10% of it’s mass in moisture</a:t>
            </a:r>
          </a:p>
          <a:p>
            <a:pPr lvl="1"/>
            <a:r>
              <a:rPr lang="en-PH" dirty="0" smtClean="0"/>
              <a:t>Very resilient</a:t>
            </a:r>
          </a:p>
          <a:p>
            <a:pPr lvl="1"/>
            <a:r>
              <a:rPr lang="en-PH" dirty="0" smtClean="0"/>
              <a:t>Can be made as thick or thin as desired and dyed to any colour</a:t>
            </a:r>
          </a:p>
          <a:p>
            <a:pPr lvl="1"/>
            <a:r>
              <a:rPr lang="en-PH" dirty="0" smtClean="0"/>
              <a:t>Has dye sites that absorb foreign dyes which can be very hard to remove</a:t>
            </a:r>
          </a:p>
          <a:p>
            <a:pPr lvl="1">
              <a:buNone/>
            </a:pPr>
            <a:endParaRPr lang="en-PH"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The Nylon Generations</a:t>
            </a:r>
            <a:endParaRPr lang="en-PH" dirty="0"/>
          </a:p>
        </p:txBody>
      </p:sp>
      <p:graphicFrame>
        <p:nvGraphicFramePr>
          <p:cNvPr id="5" name="Content Placeholder 4"/>
          <p:cNvGraphicFramePr>
            <a:graphicFrameLocks noGrp="1"/>
          </p:cNvGraphicFramePr>
          <p:nvPr>
            <p:ph sz="quarter" idx="1"/>
          </p:nvPr>
        </p:nvGraphicFramePr>
        <p:xfrm>
          <a:off x="457200" y="1600200"/>
          <a:ext cx="7467600" cy="4724400"/>
        </p:xfrm>
        <a:graphic>
          <a:graphicData uri="http://schemas.openxmlformats.org/drawingml/2006/table">
            <a:tbl>
              <a:tblPr firstRow="1" bandRow="1">
                <a:tableStyleId>{5C22544A-7EE6-4342-B048-85BDC9FD1C3A}</a:tableStyleId>
              </a:tblPr>
              <a:tblGrid>
                <a:gridCol w="1493520"/>
                <a:gridCol w="1493520"/>
                <a:gridCol w="1493520"/>
                <a:gridCol w="1493520"/>
                <a:gridCol w="1493520"/>
              </a:tblGrid>
              <a:tr h="766119">
                <a:tc>
                  <a:txBody>
                    <a:bodyPr/>
                    <a:lstStyle/>
                    <a:p>
                      <a:pPr algn="l" fontAlgn="t"/>
                      <a:r>
                        <a:rPr lang="en-GB" sz="1400" b="1" i="0" u="none" strike="noStrike" dirty="0">
                          <a:solidFill>
                            <a:srgbClr val="000000"/>
                          </a:solidFill>
                          <a:latin typeface="Times New Roman"/>
                        </a:rPr>
                        <a:t>"First Generation" Nylon</a:t>
                      </a:r>
                      <a:endParaRPr lang="en-PH" sz="1400" b="1" i="0" u="none" strike="noStrike" dirty="0">
                        <a:solidFill>
                          <a:srgbClr val="000000"/>
                        </a:solidFill>
                        <a:latin typeface="Times New Roman"/>
                      </a:endParaRPr>
                    </a:p>
                  </a:txBody>
                  <a:tcPr marL="8643" marR="8643" marT="9525" marB="0"/>
                </a:tc>
                <a:tc>
                  <a:txBody>
                    <a:bodyPr/>
                    <a:lstStyle/>
                    <a:p>
                      <a:pPr algn="l" fontAlgn="t"/>
                      <a:r>
                        <a:rPr lang="en-GB" sz="1400" b="1" i="0" u="none" strike="noStrike" dirty="0">
                          <a:solidFill>
                            <a:srgbClr val="000000"/>
                          </a:solidFill>
                          <a:latin typeface="Times New Roman"/>
                        </a:rPr>
                        <a:t>"Second Generation" Nylon</a:t>
                      </a:r>
                      <a:endParaRPr lang="en-PH" sz="1400" b="1" i="0" u="none" strike="noStrike" dirty="0">
                        <a:solidFill>
                          <a:srgbClr val="000000"/>
                        </a:solidFill>
                        <a:latin typeface="Times New Roman"/>
                      </a:endParaRPr>
                    </a:p>
                  </a:txBody>
                  <a:tcPr marL="8643" marR="8643" marT="9525" marB="0"/>
                </a:tc>
                <a:tc>
                  <a:txBody>
                    <a:bodyPr/>
                    <a:lstStyle/>
                    <a:p>
                      <a:pPr algn="l" fontAlgn="t"/>
                      <a:r>
                        <a:rPr lang="en-GB" sz="1400" b="1" i="0" u="none" strike="noStrike" dirty="0">
                          <a:solidFill>
                            <a:srgbClr val="000000"/>
                          </a:solidFill>
                          <a:latin typeface="Times New Roman"/>
                        </a:rPr>
                        <a:t>"Third Generation" Nylon</a:t>
                      </a:r>
                      <a:endParaRPr lang="en-PH" sz="1400" b="1" i="0" u="none" strike="noStrike" dirty="0">
                        <a:solidFill>
                          <a:srgbClr val="000000"/>
                        </a:solidFill>
                        <a:latin typeface="Times New Roman"/>
                      </a:endParaRPr>
                    </a:p>
                  </a:txBody>
                  <a:tcPr marL="8643" marR="8643" marT="9525" marB="0"/>
                </a:tc>
                <a:tc>
                  <a:txBody>
                    <a:bodyPr/>
                    <a:lstStyle/>
                    <a:p>
                      <a:pPr algn="l" fontAlgn="t"/>
                      <a:r>
                        <a:rPr lang="en-GB" sz="1400" b="1" i="0" u="none" strike="noStrike" dirty="0">
                          <a:solidFill>
                            <a:srgbClr val="000000"/>
                          </a:solidFill>
                          <a:latin typeface="Times New Roman"/>
                        </a:rPr>
                        <a:t>"Fourth Generation" Nylon</a:t>
                      </a:r>
                      <a:endParaRPr lang="en-PH" sz="1400" b="1" i="0" u="none" strike="noStrike" dirty="0">
                        <a:solidFill>
                          <a:srgbClr val="000000"/>
                        </a:solidFill>
                        <a:latin typeface="Times New Roman"/>
                      </a:endParaRPr>
                    </a:p>
                  </a:txBody>
                  <a:tcPr marL="8643" marR="8643" marT="9525" marB="0"/>
                </a:tc>
                <a:tc>
                  <a:txBody>
                    <a:bodyPr/>
                    <a:lstStyle/>
                    <a:p>
                      <a:pPr algn="l" fontAlgn="t"/>
                      <a:r>
                        <a:rPr lang="en-GB" sz="1400" b="1" i="0" u="none" strike="noStrike" dirty="0">
                          <a:solidFill>
                            <a:srgbClr val="000000"/>
                          </a:solidFill>
                          <a:latin typeface="Times New Roman"/>
                        </a:rPr>
                        <a:t>"Fifth Generation" Nylon</a:t>
                      </a:r>
                      <a:endParaRPr lang="en-PH" sz="1400" b="1" i="0" u="none" strike="noStrike" dirty="0">
                        <a:solidFill>
                          <a:srgbClr val="000000"/>
                        </a:solidFill>
                        <a:latin typeface="Times New Roman"/>
                      </a:endParaRPr>
                    </a:p>
                  </a:txBody>
                  <a:tcPr marL="8643" marR="8643" marT="9525" marB="0"/>
                </a:tc>
              </a:tr>
              <a:tr h="3958281">
                <a:tc>
                  <a:txBody>
                    <a:bodyPr/>
                    <a:lstStyle/>
                    <a:p>
                      <a:pPr algn="l" fontAlgn="t"/>
                      <a:r>
                        <a:rPr lang="en-GB" sz="1400" b="0" i="0" u="none" strike="noStrike" dirty="0">
                          <a:solidFill>
                            <a:srgbClr val="000000"/>
                          </a:solidFill>
                          <a:latin typeface="Times New Roman"/>
                        </a:rPr>
                        <a:t>Yarns performed well, but magnified soil causing rapid apparent soiling of fibre</a:t>
                      </a:r>
                      <a:endParaRPr lang="en-PH" sz="1400" b="0" i="0" u="none" strike="noStrike" dirty="0">
                        <a:solidFill>
                          <a:srgbClr val="000000"/>
                        </a:solidFill>
                        <a:latin typeface="Times New Roman"/>
                      </a:endParaRPr>
                    </a:p>
                  </a:txBody>
                  <a:tcPr marL="8643" marR="8643" marT="9525" marB="0"/>
                </a:tc>
                <a:tc>
                  <a:txBody>
                    <a:bodyPr/>
                    <a:lstStyle/>
                    <a:p>
                      <a:pPr algn="l" fontAlgn="t"/>
                      <a:r>
                        <a:rPr lang="en-GB" sz="1400" b="0" i="0" u="none" strike="noStrike" dirty="0">
                          <a:solidFill>
                            <a:srgbClr val="000000"/>
                          </a:solidFill>
                          <a:latin typeface="Times New Roman"/>
                        </a:rPr>
                        <a:t>Yarns are either delustered or have an altered cross section to improve "soil hiding" ability of the fibre</a:t>
                      </a:r>
                      <a:endParaRPr lang="en-PH" sz="1400" b="0" i="0" u="none" strike="noStrike" dirty="0">
                        <a:solidFill>
                          <a:srgbClr val="000000"/>
                        </a:solidFill>
                        <a:latin typeface="Times New Roman"/>
                      </a:endParaRPr>
                    </a:p>
                  </a:txBody>
                  <a:tcPr marL="8643" marR="8643" marT="9525" marB="0"/>
                </a:tc>
                <a:tc>
                  <a:txBody>
                    <a:bodyPr/>
                    <a:lstStyle/>
                    <a:p>
                      <a:pPr algn="l" fontAlgn="t"/>
                      <a:r>
                        <a:rPr lang="en-GB" sz="1400" b="0" i="0" u="none" strike="noStrike" dirty="0">
                          <a:solidFill>
                            <a:srgbClr val="000000"/>
                          </a:solidFill>
                          <a:latin typeface="Times New Roman"/>
                        </a:rPr>
                        <a:t>Yarns have a built-in static control. Since nylon produces very strong static, especially in low humidity situations, it was felt that this development was necessary to facilitate the product’s acceptance in the marketplace.</a:t>
                      </a:r>
                      <a:endParaRPr lang="en-PH" sz="1400" b="0" i="0" u="none" strike="noStrike" dirty="0">
                        <a:solidFill>
                          <a:srgbClr val="000000"/>
                        </a:solidFill>
                        <a:latin typeface="Times New Roman"/>
                      </a:endParaRPr>
                    </a:p>
                  </a:txBody>
                  <a:tcPr marL="8643" marR="8643" marT="9525" marB="0"/>
                </a:tc>
                <a:tc>
                  <a:txBody>
                    <a:bodyPr/>
                    <a:lstStyle/>
                    <a:p>
                      <a:pPr algn="l" fontAlgn="t"/>
                      <a:r>
                        <a:rPr lang="en-GB" sz="1400" b="0" i="0" u="none" strike="noStrike" dirty="0">
                          <a:solidFill>
                            <a:srgbClr val="000000"/>
                          </a:solidFill>
                          <a:latin typeface="Times New Roman"/>
                        </a:rPr>
                        <a:t>The Fourth Generation refers to the Nylon that has had fluorochemicals applied to it. Fluorochemicals help to repel soil, oil and water-based stains by lowering the surface energy of the fibres.</a:t>
                      </a:r>
                      <a:endParaRPr lang="en-PH" sz="1400" b="0" i="0" u="none" strike="noStrike" dirty="0">
                        <a:solidFill>
                          <a:srgbClr val="000000"/>
                        </a:solidFill>
                        <a:latin typeface="Times New Roman"/>
                      </a:endParaRPr>
                    </a:p>
                  </a:txBody>
                  <a:tcPr marL="8643" marR="8643" marT="9525" marB="0"/>
                </a:tc>
                <a:tc>
                  <a:txBody>
                    <a:bodyPr/>
                    <a:lstStyle/>
                    <a:p>
                      <a:pPr algn="l" fontAlgn="t"/>
                      <a:r>
                        <a:rPr lang="en-GB" sz="1400" b="0" i="0" u="none" strike="noStrike" dirty="0">
                          <a:solidFill>
                            <a:srgbClr val="000000"/>
                          </a:solidFill>
                          <a:latin typeface="Times New Roman"/>
                        </a:rPr>
                        <a:t>Additional properties built into the yarn. The Nylon in the Fifth Generation has been treated with an anionic dye blocker or acid dye resistor to resist stains from common household food and beverage substances. The acid dye resistors act like colourless dyes.</a:t>
                      </a:r>
                      <a:endParaRPr lang="en-PH" sz="1400" b="0" i="0" u="none" strike="noStrike" dirty="0">
                        <a:solidFill>
                          <a:srgbClr val="000000"/>
                        </a:solidFill>
                        <a:latin typeface="Times New Roman"/>
                      </a:endParaRPr>
                    </a:p>
                  </a:txBody>
                  <a:tcPr marL="8643" marR="8643" marT="9525" marB="0"/>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Man Made Fibres - Nylon	</a:t>
            </a:r>
            <a:endParaRPr lang="en-PH" dirty="0"/>
          </a:p>
        </p:txBody>
      </p:sp>
      <p:sp>
        <p:nvSpPr>
          <p:cNvPr id="3" name="Content Placeholder 2"/>
          <p:cNvSpPr>
            <a:spLocks noGrp="1"/>
          </p:cNvSpPr>
          <p:nvPr>
            <p:ph sz="quarter" idx="1"/>
          </p:nvPr>
        </p:nvSpPr>
        <p:spPr/>
        <p:txBody>
          <a:bodyPr/>
          <a:lstStyle/>
          <a:p>
            <a:r>
              <a:rPr lang="en-PH" dirty="0" smtClean="0"/>
              <a:t>5</a:t>
            </a:r>
            <a:r>
              <a:rPr lang="en-PH" baseline="30000" dirty="0" smtClean="0"/>
              <a:t>th</a:t>
            </a:r>
            <a:r>
              <a:rPr lang="en-PH" dirty="0" smtClean="0"/>
              <a:t> Generation Nylon</a:t>
            </a:r>
          </a:p>
          <a:p>
            <a:pPr lvl="1"/>
            <a:r>
              <a:rPr lang="en-PH" dirty="0" smtClean="0"/>
              <a:t>Has very good stain resistant properties (acid dye blocker and coatings similar to E-Gard)</a:t>
            </a:r>
          </a:p>
          <a:p>
            <a:pPr lvl="1"/>
            <a:r>
              <a:rPr lang="en-PH" dirty="0" smtClean="0"/>
              <a:t>Often comes with a stain resistant warranty</a:t>
            </a:r>
          </a:p>
          <a:p>
            <a:pPr lvl="1"/>
            <a:r>
              <a:rPr lang="en-PH" dirty="0" smtClean="0"/>
              <a:t>Stain repellancy and dye blockers wear away with traffic and general use</a:t>
            </a:r>
          </a:p>
          <a:p>
            <a:pPr lvl="1"/>
            <a:r>
              <a:rPr lang="en-PH" dirty="0" smtClean="0"/>
              <a:t>Any warranties on 5</a:t>
            </a:r>
            <a:r>
              <a:rPr lang="en-PH" baseline="30000" dirty="0" smtClean="0"/>
              <a:t>th</a:t>
            </a:r>
            <a:r>
              <a:rPr lang="en-PH" dirty="0" smtClean="0"/>
              <a:t> generation carpets exclude </a:t>
            </a:r>
            <a:r>
              <a:rPr lang="en-GB" dirty="0" smtClean="0"/>
              <a:t>stains created by products such as mustard (disperse dye), hot tea or coffee, blood, vomit, urine, faeces, bleaches, plant food, drain cleaners, non-food substances, non-beverage substances.</a:t>
            </a:r>
            <a:endParaRPr lang="en-PH" dirty="0" smtClean="0"/>
          </a:p>
          <a:p>
            <a:pPr lvl="1"/>
            <a:endParaRPr lang="en-PH"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Man Made Fibre - Polypropylene</a:t>
            </a:r>
            <a:endParaRPr lang="en-PH" dirty="0"/>
          </a:p>
        </p:txBody>
      </p:sp>
      <p:sp>
        <p:nvSpPr>
          <p:cNvPr id="3" name="Content Placeholder 2"/>
          <p:cNvSpPr>
            <a:spLocks noGrp="1"/>
          </p:cNvSpPr>
          <p:nvPr>
            <p:ph sz="quarter" idx="1"/>
          </p:nvPr>
        </p:nvSpPr>
        <p:spPr/>
        <p:txBody>
          <a:bodyPr>
            <a:normAutofit lnSpcReduction="10000"/>
          </a:bodyPr>
          <a:lstStyle/>
          <a:p>
            <a:r>
              <a:rPr lang="en-PH" dirty="0" smtClean="0"/>
              <a:t>An extrusion dyed fibre – the dye is mixed into the plastic in the manufacturing process. The means there are no dye sites</a:t>
            </a:r>
          </a:p>
          <a:p>
            <a:r>
              <a:rPr lang="en-PH" dirty="0" smtClean="0"/>
              <a:t>Predominantly used for commercial carpet and thick rugs</a:t>
            </a:r>
          </a:p>
          <a:p>
            <a:r>
              <a:rPr lang="en-PH" dirty="0" smtClean="0"/>
              <a:t>Low moisture absorbency (up to 2%)</a:t>
            </a:r>
          </a:p>
          <a:p>
            <a:r>
              <a:rPr lang="en-PH" dirty="0" smtClean="0"/>
              <a:t>Resists bleaching and permanent dyes</a:t>
            </a:r>
          </a:p>
          <a:p>
            <a:r>
              <a:rPr lang="en-PH" dirty="0" smtClean="0"/>
              <a:t>Fibres can be re-set with heat. Use of very hot pads can cause a “pad mark”.</a:t>
            </a:r>
          </a:p>
          <a:p>
            <a:r>
              <a:rPr lang="en-PH" dirty="0" smtClean="0"/>
              <a:t>Attracts oil and lacks resilience. Tracking can be very hard to remove. </a:t>
            </a:r>
          </a:p>
          <a:p>
            <a:pPr lvl="1"/>
            <a:r>
              <a:rPr lang="en-PH" dirty="0" smtClean="0"/>
              <a:t>Requires high ph cleaning products to break down oily soils to successfully clean tracked areas</a:t>
            </a:r>
          </a:p>
          <a:p>
            <a:endParaRPr lang="en-PH"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Man Made Fibres - Acrylic</a:t>
            </a:r>
            <a:endParaRPr lang="en-PH" dirty="0"/>
          </a:p>
        </p:txBody>
      </p:sp>
      <p:sp>
        <p:nvSpPr>
          <p:cNvPr id="3" name="Content Placeholder 2"/>
          <p:cNvSpPr>
            <a:spLocks noGrp="1"/>
          </p:cNvSpPr>
          <p:nvPr>
            <p:ph sz="quarter" idx="1"/>
          </p:nvPr>
        </p:nvSpPr>
        <p:spPr/>
        <p:txBody>
          <a:bodyPr/>
          <a:lstStyle/>
          <a:p>
            <a:r>
              <a:rPr lang="en-PH" dirty="0" smtClean="0"/>
              <a:t>Acrylic	</a:t>
            </a:r>
          </a:p>
          <a:p>
            <a:pPr lvl="1"/>
            <a:r>
              <a:rPr lang="en-PH" dirty="0" smtClean="0"/>
              <a:t>Predominantly used in rugs that have an oriental pattern</a:t>
            </a:r>
          </a:p>
          <a:p>
            <a:pPr lvl="1"/>
            <a:r>
              <a:rPr lang="en-PH" dirty="0" smtClean="0"/>
              <a:t>Low resilience and susceptible to abrasion</a:t>
            </a:r>
          </a:p>
          <a:p>
            <a:pPr lvl="1"/>
            <a:r>
              <a:rPr lang="en-PH" dirty="0" smtClean="0"/>
              <a:t>Becomes more coarse with age</a:t>
            </a:r>
          </a:p>
          <a:p>
            <a:pPr lvl="1"/>
            <a:endParaRPr lang="en-PH" dirty="0" smtClean="0"/>
          </a:p>
          <a:p>
            <a:pPr lvl="1"/>
            <a:endParaRPr lang="en-PH" dirty="0" smtClean="0"/>
          </a:p>
          <a:p>
            <a:pPr lvl="1"/>
            <a:endParaRPr lang="en-PH"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926</TotalTime>
  <Words>1181</Words>
  <Application>Microsoft Office PowerPoint</Application>
  <PresentationFormat>On-screen Show (4:3)</PresentationFormat>
  <Paragraphs>119</Paragraphs>
  <Slides>21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3" baseType="lpstr">
      <vt:lpstr>Oriel</vt:lpstr>
      <vt:lpstr>Picture</vt:lpstr>
      <vt:lpstr>Carpet and Fibre Types</vt:lpstr>
      <vt:lpstr>Natural Fibres</vt:lpstr>
      <vt:lpstr>Natural Fibres</vt:lpstr>
      <vt:lpstr>Natural Fibres</vt:lpstr>
      <vt:lpstr>Man Made Fibres</vt:lpstr>
      <vt:lpstr>The Nylon Generations</vt:lpstr>
      <vt:lpstr>Man Made Fibres - Nylon </vt:lpstr>
      <vt:lpstr>Man Made Fibre - Polypropylene</vt:lpstr>
      <vt:lpstr>Man Made Fibres - Acrylic</vt:lpstr>
      <vt:lpstr>Carpet Style - Woven</vt:lpstr>
      <vt:lpstr>Carpet Style - Woven</vt:lpstr>
      <vt:lpstr>Carpet Styles – Fusion bonded</vt:lpstr>
      <vt:lpstr>Carpet Styles – Flotex/Walkatex</vt:lpstr>
      <vt:lpstr>Carpet Styles – Tufted carpet</vt:lpstr>
      <vt:lpstr>Carpet Styles – Tufted carpet</vt:lpstr>
      <vt:lpstr>Carpet Styles – Tufted carpet</vt:lpstr>
      <vt:lpstr>Carpet Issues</vt:lpstr>
      <vt:lpstr>Carpet Issues</vt:lpstr>
      <vt:lpstr>Carpet Issues   </vt:lpstr>
      <vt:lpstr>Carpet issues</vt:lpstr>
      <vt:lpstr>Carpet Issues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Carpet and Fibre Types</dc:title>
  <dc:creator>Grant</dc:creator>
  <cp:lastModifiedBy>Michael Handa</cp:lastModifiedBy>
  <cp:revision>68</cp:revision>
  <dcterms:created xsi:type="dcterms:W3CDTF">2013-01-05T03:22:19Z</dcterms:created>
  <dcterms:modified xsi:type="dcterms:W3CDTF">2015-08-13T09:05:06Z</dcterms:modified>
</cp:coreProperties>
</file>