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1" r:id="rId4"/>
    <p:sldId id="283"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81" r:id="rId21"/>
    <p:sldId id="277" r:id="rId22"/>
    <p:sldId id="278" r:id="rId23"/>
    <p:sldId id="279" r:id="rId24"/>
    <p:sldId id="280" r:id="rId25"/>
    <p:sldId id="282" r:id="rId26"/>
    <p:sldId id="28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81" autoAdjust="0"/>
    <p:restoredTop sz="94660"/>
  </p:normalViewPr>
  <p:slideViewPr>
    <p:cSldViewPr>
      <p:cViewPr>
        <p:scale>
          <a:sx n="76" d="100"/>
          <a:sy n="76" d="100"/>
        </p:scale>
        <p:origin x="-125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46C1FE91-7914-45B4-A516-41633BDD5FCD}" type="datetimeFigureOut">
              <a:rPr lang="en-PH" smtClean="0"/>
              <a:pPr/>
              <a:t>8/13/2015</a:t>
            </a:fld>
            <a:endParaRPr lang="en-PH"/>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PH"/>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CB9789F-F645-4530-A58F-68877CE8CDDC}" type="slidenum">
              <a:rPr lang="en-PH" smtClean="0"/>
              <a:pPr/>
              <a:t>‹#›</a:t>
            </a:fld>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C1FE91-7914-45B4-A516-41633BDD5FCD}" type="datetimeFigureOut">
              <a:rPr lang="en-PH" smtClean="0"/>
              <a:pPr/>
              <a:t>8/13/2015</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0CB9789F-F645-4530-A58F-68877CE8CDDC}" type="slidenum">
              <a:rPr lang="en-PH" smtClean="0"/>
              <a:pPr/>
              <a:t>‹#›</a:t>
            </a:fld>
            <a:endParaRPr lang="en-P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C1FE91-7914-45B4-A516-41633BDD5FCD}" type="datetimeFigureOut">
              <a:rPr lang="en-PH" smtClean="0"/>
              <a:pPr/>
              <a:t>8/13/2015</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0CB9789F-F645-4530-A58F-68877CE8CDDC}" type="slidenum">
              <a:rPr lang="en-PH" smtClean="0"/>
              <a:pPr/>
              <a:t>‹#›</a:t>
            </a:fld>
            <a:endParaRPr lang="en-P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6C1FE91-7914-45B4-A516-41633BDD5FCD}" type="datetimeFigureOut">
              <a:rPr lang="en-PH" smtClean="0"/>
              <a:pPr/>
              <a:t>8/13/2015</a:t>
            </a:fld>
            <a:endParaRPr lang="en-PH"/>
          </a:p>
        </p:txBody>
      </p:sp>
      <p:sp>
        <p:nvSpPr>
          <p:cNvPr id="9" name="Slide Number Placeholder 8"/>
          <p:cNvSpPr>
            <a:spLocks noGrp="1"/>
          </p:cNvSpPr>
          <p:nvPr>
            <p:ph type="sldNum" sz="quarter" idx="15"/>
          </p:nvPr>
        </p:nvSpPr>
        <p:spPr/>
        <p:txBody>
          <a:bodyPr rtlCol="0"/>
          <a:lstStyle/>
          <a:p>
            <a:fld id="{0CB9789F-F645-4530-A58F-68877CE8CDDC}" type="slidenum">
              <a:rPr lang="en-PH" smtClean="0"/>
              <a:pPr/>
              <a:t>‹#›</a:t>
            </a:fld>
            <a:endParaRPr lang="en-PH"/>
          </a:p>
        </p:txBody>
      </p:sp>
      <p:sp>
        <p:nvSpPr>
          <p:cNvPr id="10" name="Footer Placeholder 9"/>
          <p:cNvSpPr>
            <a:spLocks noGrp="1"/>
          </p:cNvSpPr>
          <p:nvPr>
            <p:ph type="ftr" sz="quarter" idx="16"/>
          </p:nvPr>
        </p:nvSpPr>
        <p:spPr/>
        <p:txBody>
          <a:bodyPr rtlCol="0"/>
          <a:lstStyle/>
          <a:p>
            <a:endParaRPr lang="en-P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46C1FE91-7914-45B4-A516-41633BDD5FCD}" type="datetimeFigureOut">
              <a:rPr lang="en-PH" smtClean="0"/>
              <a:pPr/>
              <a:t>8/13/2015</a:t>
            </a:fld>
            <a:endParaRPr lang="en-PH"/>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PH"/>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CB9789F-F645-4530-A58F-68877CE8CDDC}" type="slidenum">
              <a:rPr lang="en-PH" smtClean="0"/>
              <a:pPr/>
              <a:t>‹#›</a:t>
            </a:fld>
            <a:endParaRPr lang="en-P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6C1FE91-7914-45B4-A516-41633BDD5FCD}" type="datetimeFigureOut">
              <a:rPr lang="en-PH" smtClean="0"/>
              <a:pPr/>
              <a:t>8/13/2015</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0CB9789F-F645-4530-A58F-68877CE8CDDC}" type="slidenum">
              <a:rPr lang="en-PH" smtClean="0"/>
              <a:pPr/>
              <a:t>‹#›</a:t>
            </a:fld>
            <a:endParaRPr lang="en-PH"/>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6C1FE91-7914-45B4-A516-41633BDD5FCD}" type="datetimeFigureOut">
              <a:rPr lang="en-PH" smtClean="0"/>
              <a:pPr/>
              <a:t>8/13/2015</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0CB9789F-F645-4530-A58F-68877CE8CDDC}" type="slidenum">
              <a:rPr lang="en-PH" smtClean="0"/>
              <a:pPr/>
              <a:t>‹#›</a:t>
            </a:fld>
            <a:endParaRPr lang="en-PH"/>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46C1FE91-7914-45B4-A516-41633BDD5FCD}" type="datetimeFigureOut">
              <a:rPr lang="en-PH" smtClean="0"/>
              <a:pPr/>
              <a:t>8/13/2015</a:t>
            </a:fld>
            <a:endParaRPr lang="en-PH"/>
          </a:p>
        </p:txBody>
      </p:sp>
      <p:sp>
        <p:nvSpPr>
          <p:cNvPr id="7" name="Slide Number Placeholder 6"/>
          <p:cNvSpPr>
            <a:spLocks noGrp="1"/>
          </p:cNvSpPr>
          <p:nvPr>
            <p:ph type="sldNum" sz="quarter" idx="11"/>
          </p:nvPr>
        </p:nvSpPr>
        <p:spPr/>
        <p:txBody>
          <a:bodyPr rtlCol="0"/>
          <a:lstStyle/>
          <a:p>
            <a:fld id="{0CB9789F-F645-4530-A58F-68877CE8CDDC}" type="slidenum">
              <a:rPr lang="en-PH" smtClean="0"/>
              <a:pPr/>
              <a:t>‹#›</a:t>
            </a:fld>
            <a:endParaRPr lang="en-PH"/>
          </a:p>
        </p:txBody>
      </p:sp>
      <p:sp>
        <p:nvSpPr>
          <p:cNvPr id="8" name="Footer Placeholder 7"/>
          <p:cNvSpPr>
            <a:spLocks noGrp="1"/>
          </p:cNvSpPr>
          <p:nvPr>
            <p:ph type="ftr" sz="quarter" idx="12"/>
          </p:nvPr>
        </p:nvSpPr>
        <p:spPr/>
        <p:txBody>
          <a:bodyPr rtlCol="0"/>
          <a:lstStyle/>
          <a:p>
            <a:endParaRPr lang="en-P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C1FE91-7914-45B4-A516-41633BDD5FCD}" type="datetimeFigureOut">
              <a:rPr lang="en-PH" smtClean="0"/>
              <a:pPr/>
              <a:t>8/13/2015</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0CB9789F-F645-4530-A58F-68877CE8CDDC}" type="slidenum">
              <a:rPr lang="en-PH" smtClean="0"/>
              <a:pPr/>
              <a:t>‹#›</a:t>
            </a:fld>
            <a:endParaRPr lang="en-P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46C1FE91-7914-45B4-A516-41633BDD5FCD}" type="datetimeFigureOut">
              <a:rPr lang="en-PH" smtClean="0"/>
              <a:pPr/>
              <a:t>8/13/2015</a:t>
            </a:fld>
            <a:endParaRPr lang="en-PH"/>
          </a:p>
        </p:txBody>
      </p:sp>
      <p:sp>
        <p:nvSpPr>
          <p:cNvPr id="22" name="Slide Number Placeholder 21"/>
          <p:cNvSpPr>
            <a:spLocks noGrp="1"/>
          </p:cNvSpPr>
          <p:nvPr>
            <p:ph type="sldNum" sz="quarter" idx="15"/>
          </p:nvPr>
        </p:nvSpPr>
        <p:spPr/>
        <p:txBody>
          <a:bodyPr rtlCol="0"/>
          <a:lstStyle/>
          <a:p>
            <a:fld id="{0CB9789F-F645-4530-A58F-68877CE8CDDC}" type="slidenum">
              <a:rPr lang="en-PH" smtClean="0"/>
              <a:pPr/>
              <a:t>‹#›</a:t>
            </a:fld>
            <a:endParaRPr lang="en-PH"/>
          </a:p>
        </p:txBody>
      </p:sp>
      <p:sp>
        <p:nvSpPr>
          <p:cNvPr id="23" name="Footer Placeholder 22"/>
          <p:cNvSpPr>
            <a:spLocks noGrp="1"/>
          </p:cNvSpPr>
          <p:nvPr>
            <p:ph type="ftr" sz="quarter" idx="16"/>
          </p:nvPr>
        </p:nvSpPr>
        <p:spPr/>
        <p:txBody>
          <a:bodyPr rtlCol="0"/>
          <a:lstStyle/>
          <a:p>
            <a:endParaRPr lang="en-PH"/>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46C1FE91-7914-45B4-A516-41633BDD5FCD}" type="datetimeFigureOut">
              <a:rPr lang="en-PH" smtClean="0"/>
              <a:pPr/>
              <a:t>8/13/2015</a:t>
            </a:fld>
            <a:endParaRPr lang="en-PH"/>
          </a:p>
        </p:txBody>
      </p:sp>
      <p:sp>
        <p:nvSpPr>
          <p:cNvPr id="18" name="Slide Number Placeholder 17"/>
          <p:cNvSpPr>
            <a:spLocks noGrp="1"/>
          </p:cNvSpPr>
          <p:nvPr>
            <p:ph type="sldNum" sz="quarter" idx="11"/>
          </p:nvPr>
        </p:nvSpPr>
        <p:spPr/>
        <p:txBody>
          <a:bodyPr rtlCol="0"/>
          <a:lstStyle/>
          <a:p>
            <a:fld id="{0CB9789F-F645-4530-A58F-68877CE8CDDC}" type="slidenum">
              <a:rPr lang="en-PH" smtClean="0"/>
              <a:pPr/>
              <a:t>‹#›</a:t>
            </a:fld>
            <a:endParaRPr lang="en-PH"/>
          </a:p>
        </p:txBody>
      </p:sp>
      <p:sp>
        <p:nvSpPr>
          <p:cNvPr id="21" name="Footer Placeholder 20"/>
          <p:cNvSpPr>
            <a:spLocks noGrp="1"/>
          </p:cNvSpPr>
          <p:nvPr>
            <p:ph type="ftr" sz="quarter" idx="12"/>
          </p:nvPr>
        </p:nvSpPr>
        <p:spPr/>
        <p:txBody>
          <a:bodyPr rtlCol="0"/>
          <a:lstStyle/>
          <a:p>
            <a:endParaRPr lang="en-P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6C1FE91-7914-45B4-A516-41633BDD5FCD}" type="datetimeFigureOut">
              <a:rPr lang="en-PH" smtClean="0"/>
              <a:pPr/>
              <a:t>8/13/2015</a:t>
            </a:fld>
            <a:endParaRPr lang="en-PH"/>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PH"/>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CB9789F-F645-4530-A58F-68877CE8CDDC}" type="slidenum">
              <a:rPr lang="en-PH" smtClean="0"/>
              <a:pPr/>
              <a:t>‹#›</a:t>
            </a:fld>
            <a:endParaRPr lang="en-PH"/>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PH" dirty="0" smtClean="0"/>
              <a:t>Edry </a:t>
            </a:r>
            <a:r>
              <a:rPr lang="en-PH" dirty="0" smtClean="0"/>
              <a:t>Upholstery cleaning</a:t>
            </a:r>
            <a:endParaRPr lang="en-PH" dirty="0"/>
          </a:p>
        </p:txBody>
      </p:sp>
      <p:sp>
        <p:nvSpPr>
          <p:cNvPr id="3" name="Subtitle 2"/>
          <p:cNvSpPr>
            <a:spLocks noGrp="1"/>
          </p:cNvSpPr>
          <p:nvPr>
            <p:ph type="subTitle" idx="1"/>
          </p:nvPr>
        </p:nvSpPr>
        <p:spPr/>
        <p:txBody>
          <a:bodyPr/>
          <a:lstStyle/>
          <a:p>
            <a:r>
              <a:rPr lang="en-AU" dirty="0" smtClean="0"/>
              <a:t>Edry </a:t>
            </a:r>
            <a:r>
              <a:rPr lang="en-AU" dirty="0"/>
              <a:t>Carpet Technician Training</a:t>
            </a:r>
          </a:p>
          <a:p>
            <a:r>
              <a:rPr lang="en-AU" dirty="0"/>
              <a:t>Module </a:t>
            </a:r>
            <a:r>
              <a:rPr lang="en-AU" dirty="0" smtClean="0"/>
              <a:t>3</a:t>
            </a:r>
            <a:endParaRPr lang="en-AU" dirty="0"/>
          </a:p>
          <a:p>
            <a:endParaRPr lang="en-PH"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Fibre identification – </a:t>
            </a:r>
            <a:r>
              <a:rPr lang="en-PH" dirty="0" err="1" smtClean="0"/>
              <a:t>olephine</a:t>
            </a:r>
            <a:r>
              <a:rPr lang="en-PH" dirty="0" smtClean="0"/>
              <a:t>/polypropylene</a:t>
            </a:r>
            <a:endParaRPr lang="en-PH" dirty="0"/>
          </a:p>
        </p:txBody>
      </p:sp>
      <p:sp>
        <p:nvSpPr>
          <p:cNvPr id="3" name="Content Placeholder 2"/>
          <p:cNvSpPr>
            <a:spLocks noGrp="1"/>
          </p:cNvSpPr>
          <p:nvPr>
            <p:ph sz="quarter" idx="1"/>
          </p:nvPr>
        </p:nvSpPr>
        <p:spPr/>
        <p:txBody>
          <a:bodyPr>
            <a:normAutofit lnSpcReduction="10000"/>
          </a:bodyPr>
          <a:lstStyle/>
          <a:p>
            <a:pPr lvl="0"/>
            <a:r>
              <a:rPr lang="en-GB" dirty="0" err="1" smtClean="0"/>
              <a:t>Olefine</a:t>
            </a:r>
            <a:r>
              <a:rPr lang="en-GB" dirty="0" smtClean="0"/>
              <a:t> is a synthetic, man made polymer fibre. It is also commonly known as polypropylene. It is solution dyed and extruded as a fibre </a:t>
            </a:r>
            <a:endParaRPr lang="en-PH" dirty="0" smtClean="0"/>
          </a:p>
          <a:p>
            <a:r>
              <a:rPr lang="en-GB" dirty="0" smtClean="0"/>
              <a:t>does not have the strength or resilience of nylon and is usually found in thicker deniers </a:t>
            </a:r>
            <a:endParaRPr lang="en-PH" dirty="0" smtClean="0"/>
          </a:p>
          <a:p>
            <a:r>
              <a:rPr lang="en-GB" dirty="0" smtClean="0"/>
              <a:t>it is inexpensive and very colourfast</a:t>
            </a:r>
          </a:p>
          <a:p>
            <a:r>
              <a:rPr lang="en-GB" dirty="0" smtClean="0"/>
              <a:t>by itself it is often used to make thick and light, open weave fabrics</a:t>
            </a:r>
            <a:endParaRPr lang="en-PH" dirty="0" smtClean="0"/>
          </a:p>
          <a:p>
            <a:r>
              <a:rPr lang="en-PH" dirty="0" smtClean="0"/>
              <a:t>Extremely low moisture absorbency</a:t>
            </a:r>
          </a:p>
          <a:p>
            <a:r>
              <a:rPr lang="en-PH" dirty="0" smtClean="0"/>
              <a:t>Very </a:t>
            </a:r>
            <a:r>
              <a:rPr lang="en-PH" dirty="0" err="1" smtClean="0"/>
              <a:t>olephilic</a:t>
            </a:r>
            <a:r>
              <a:rPr lang="en-PH" dirty="0" smtClean="0"/>
              <a:t> – attracts and absorbs oil</a:t>
            </a:r>
          </a:p>
          <a:p>
            <a:r>
              <a:rPr lang="en-PH" dirty="0" smtClean="0"/>
              <a:t>Very difficult to stain and easily cleanable</a:t>
            </a:r>
          </a:p>
          <a:p>
            <a:r>
              <a:rPr lang="en-PH" dirty="0" smtClean="0"/>
              <a:t>Low melting temperature</a:t>
            </a:r>
          </a:p>
          <a:p>
            <a:endParaRPr lang="en-PH" dirty="0" smtClean="0"/>
          </a:p>
          <a:p>
            <a:endParaRPr lang="en-PH" dirty="0" smtClean="0"/>
          </a:p>
          <a:p>
            <a:endParaRPr lang="en-PH"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Upholstery cleaning systems – on-site dry solvent cleaning</a:t>
            </a:r>
            <a:endParaRPr lang="en-PH" dirty="0"/>
          </a:p>
        </p:txBody>
      </p:sp>
      <p:sp>
        <p:nvSpPr>
          <p:cNvPr id="3" name="Content Placeholder 2"/>
          <p:cNvSpPr>
            <a:spLocks noGrp="1"/>
          </p:cNvSpPr>
          <p:nvPr>
            <p:ph sz="quarter" idx="1"/>
          </p:nvPr>
        </p:nvSpPr>
        <p:spPr>
          <a:xfrm>
            <a:off x="457200" y="1600200"/>
            <a:ext cx="5638800" cy="5029200"/>
          </a:xfrm>
        </p:spPr>
        <p:txBody>
          <a:bodyPr>
            <a:normAutofit fontScale="92500" lnSpcReduction="20000"/>
          </a:bodyPr>
          <a:lstStyle/>
          <a:p>
            <a:r>
              <a:rPr lang="en-PH" dirty="0" smtClean="0"/>
              <a:t>Dry solvents are volatile solvents that totally evaporate</a:t>
            </a:r>
          </a:p>
          <a:p>
            <a:r>
              <a:rPr lang="en-GB" dirty="0" smtClean="0"/>
              <a:t>Dry solvent-based solutions are the safest and most effective solution for removing most body oil. </a:t>
            </a:r>
            <a:endParaRPr lang="en-PH" dirty="0" smtClean="0"/>
          </a:p>
          <a:p>
            <a:r>
              <a:rPr lang="en-PH" dirty="0" smtClean="0"/>
              <a:t>Can be performed in one of 2 steps:</a:t>
            </a:r>
          </a:p>
          <a:p>
            <a:pPr lvl="1"/>
            <a:r>
              <a:rPr lang="en-GB" dirty="0" smtClean="0"/>
              <a:t>The solvent is sprayed onto the fabric and is immediately wiped or blotted off with a dry piece of white clean towelling. It is a very effective method for quick cleaning. It is also very effective with spotting of already clean or new furniture. </a:t>
            </a:r>
          </a:p>
          <a:p>
            <a:pPr lvl="1"/>
            <a:r>
              <a:rPr lang="en-GB" dirty="0" smtClean="0"/>
              <a:t>Using a dry solvent extraction machine – (note; ordinary hot water extraction equipment cannot be used with dry solvents). This is essentially the same as hot water extraction cleaning but using an odourless mineral spirit (dry solvent) instead of water.</a:t>
            </a:r>
            <a:endParaRPr lang="en-PH" dirty="0" smtClean="0"/>
          </a:p>
          <a:p>
            <a:endParaRPr lang="en-PH" dirty="0" smtClean="0"/>
          </a:p>
          <a:p>
            <a:pPr lvl="1"/>
            <a:endParaRPr lang="en-PH"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Upholstery cleaning systems – on-site dry solvent cleaning</a:t>
            </a:r>
            <a:endParaRPr lang="en-PH" dirty="0"/>
          </a:p>
        </p:txBody>
      </p:sp>
      <p:sp>
        <p:nvSpPr>
          <p:cNvPr id="3" name="Content Placeholder 2"/>
          <p:cNvSpPr>
            <a:spLocks noGrp="1"/>
          </p:cNvSpPr>
          <p:nvPr>
            <p:ph sz="quarter" idx="1"/>
          </p:nvPr>
        </p:nvSpPr>
        <p:spPr/>
        <p:txBody>
          <a:bodyPr/>
          <a:lstStyle/>
          <a:p>
            <a:r>
              <a:rPr lang="en-GB" dirty="0" smtClean="0"/>
              <a:t>Dry solvent cleaning as a stand alone cleaning system is essentially redundant because:</a:t>
            </a:r>
          </a:p>
          <a:p>
            <a:pPr lvl="1"/>
            <a:r>
              <a:rPr lang="en-GB" dirty="0" smtClean="0"/>
              <a:t>the cleaning process does not remove water soluble soils</a:t>
            </a:r>
          </a:p>
          <a:p>
            <a:pPr lvl="1"/>
            <a:r>
              <a:rPr lang="en-GB" dirty="0" smtClean="0"/>
              <a:t>The solvent cannot be heated thus reducing cleaning performance</a:t>
            </a:r>
          </a:p>
          <a:p>
            <a:pPr lvl="1"/>
            <a:r>
              <a:rPr lang="en-GB" dirty="0" smtClean="0"/>
              <a:t>Very expensive due to the cost of solvent and there are potential health hazards due to the odours from the solvent</a:t>
            </a:r>
          </a:p>
          <a:p>
            <a:pPr lvl="1"/>
            <a:r>
              <a:rPr lang="en-GB" dirty="0" smtClean="0"/>
              <a:t>Solvent can affect many glues or fabric backings. </a:t>
            </a:r>
          </a:p>
          <a:p>
            <a:pPr lvl="1"/>
            <a:r>
              <a:rPr lang="en-GB" dirty="0" smtClean="0"/>
              <a:t>Dry solvent extraction machines are very expensive and costly to maintain. </a:t>
            </a:r>
          </a:p>
          <a:p>
            <a:pPr lvl="1"/>
            <a:r>
              <a:rPr lang="en-GB" dirty="0" smtClean="0"/>
              <a:t>It is simply not as effective as wet cleaning</a:t>
            </a:r>
            <a:endParaRPr lang="en-PH"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Upholstery cleaning systems – Wet Foam Shampoo</a:t>
            </a:r>
            <a:endParaRPr lang="en-PH" dirty="0"/>
          </a:p>
        </p:txBody>
      </p:sp>
      <p:sp>
        <p:nvSpPr>
          <p:cNvPr id="3" name="Content Placeholder 2"/>
          <p:cNvSpPr>
            <a:spLocks noGrp="1"/>
          </p:cNvSpPr>
          <p:nvPr>
            <p:ph sz="quarter" idx="1"/>
          </p:nvPr>
        </p:nvSpPr>
        <p:spPr>
          <a:xfrm>
            <a:off x="457200" y="1600200"/>
            <a:ext cx="5486400" cy="4873752"/>
          </a:xfrm>
        </p:spPr>
        <p:txBody>
          <a:bodyPr>
            <a:normAutofit/>
          </a:bodyPr>
          <a:lstStyle/>
          <a:p>
            <a:r>
              <a:rPr lang="en-GB" dirty="0" smtClean="0"/>
              <a:t>A wet cleaning method using </a:t>
            </a:r>
            <a:r>
              <a:rPr lang="en-GB" dirty="0" err="1" smtClean="0"/>
              <a:t>sudsing</a:t>
            </a:r>
            <a:r>
              <a:rPr lang="en-GB" dirty="0" smtClean="0"/>
              <a:t> detergent and agitation followed by wet vacuuming and which leaves fabric relatively damp. </a:t>
            </a:r>
          </a:p>
          <a:p>
            <a:r>
              <a:rPr lang="en-GB" dirty="0" smtClean="0"/>
              <a:t>A foaming detergent is agitated into the fabric and extracted with a wet-vacuum</a:t>
            </a:r>
          </a:p>
          <a:p>
            <a:r>
              <a:rPr lang="en-GB" dirty="0" smtClean="0"/>
              <a:t>Quick and easy cleaning system however often leaves a residue which causes rapid re-soiling</a:t>
            </a:r>
          </a:p>
          <a:p>
            <a:r>
              <a:rPr lang="en-GB" dirty="0" smtClean="0"/>
              <a:t>Minimal cleaning effectiveness</a:t>
            </a:r>
            <a:endParaRPr lang="en-PH" dirty="0" smtClean="0"/>
          </a:p>
          <a:p>
            <a:r>
              <a:rPr lang="en-PH" dirty="0" smtClean="0"/>
              <a:t>Slow drying time</a:t>
            </a:r>
            <a:endParaRPr lang="en-PH" dirty="0"/>
          </a:p>
        </p:txBody>
      </p:sp>
      <p:pic>
        <p:nvPicPr>
          <p:cNvPr id="4" name="Picture 3" descr="sofa-shampooing.jpg"/>
          <p:cNvPicPr>
            <a:picLocks noChangeAspect="1"/>
          </p:cNvPicPr>
          <p:nvPr/>
        </p:nvPicPr>
        <p:blipFill>
          <a:blip r:embed="rId2" cstate="print"/>
          <a:stretch>
            <a:fillRect/>
          </a:stretch>
        </p:blipFill>
        <p:spPr>
          <a:xfrm>
            <a:off x="5791200" y="2286000"/>
            <a:ext cx="3352800" cy="27432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Upholstery cleaning systems -Hot water extraction cleaning</a:t>
            </a:r>
            <a:endParaRPr lang="en-PH" dirty="0"/>
          </a:p>
        </p:txBody>
      </p:sp>
      <p:sp>
        <p:nvSpPr>
          <p:cNvPr id="3" name="Content Placeholder 2"/>
          <p:cNvSpPr>
            <a:spLocks noGrp="1"/>
          </p:cNvSpPr>
          <p:nvPr>
            <p:ph sz="quarter" idx="1"/>
          </p:nvPr>
        </p:nvSpPr>
        <p:spPr>
          <a:xfrm>
            <a:off x="457200" y="1600200"/>
            <a:ext cx="6172200" cy="4873752"/>
          </a:xfrm>
        </p:spPr>
        <p:txBody>
          <a:bodyPr>
            <a:normAutofit lnSpcReduction="10000"/>
          </a:bodyPr>
          <a:lstStyle/>
          <a:p>
            <a:r>
              <a:rPr lang="en-GB" dirty="0" smtClean="0"/>
              <a:t>Water is injected into the fabrics and excess cleaning solutions, water and suspended soil is removed through a wet-vacuum</a:t>
            </a:r>
          </a:p>
          <a:p>
            <a:r>
              <a:rPr lang="en-GB" dirty="0" smtClean="0"/>
              <a:t>Water injection should occur at 40 to 100 psi of pressure</a:t>
            </a:r>
          </a:p>
          <a:p>
            <a:r>
              <a:rPr lang="en-GB" dirty="0" smtClean="0"/>
              <a:t>The use of a detergent pre-spray will allow extra time for soil suspension to occur, which gives a better cleaning result.</a:t>
            </a:r>
          </a:p>
          <a:p>
            <a:r>
              <a:rPr lang="en-GB" dirty="0" smtClean="0"/>
              <a:t>Most effective system for heavy soiling</a:t>
            </a:r>
          </a:p>
          <a:p>
            <a:r>
              <a:rPr lang="en-GB" dirty="0" smtClean="0"/>
              <a:t>Can be slow drying, promote dye migration and browning</a:t>
            </a:r>
            <a:endParaRPr lang="en-PH" dirty="0"/>
          </a:p>
        </p:txBody>
      </p:sp>
      <p:pic>
        <p:nvPicPr>
          <p:cNvPr id="4" name="Picture 3" descr="Upholstery-EDRY.jpg"/>
          <p:cNvPicPr>
            <a:picLocks noChangeAspect="1"/>
          </p:cNvPicPr>
          <p:nvPr/>
        </p:nvPicPr>
        <p:blipFill>
          <a:blip r:embed="rId2" cstate="print"/>
          <a:stretch>
            <a:fillRect/>
          </a:stretch>
        </p:blipFill>
        <p:spPr>
          <a:xfrm>
            <a:off x="6400800" y="1752600"/>
            <a:ext cx="2209800" cy="330365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Pre-inspection and testing</a:t>
            </a:r>
            <a:endParaRPr lang="en-PH" dirty="0"/>
          </a:p>
        </p:txBody>
      </p:sp>
      <p:sp>
        <p:nvSpPr>
          <p:cNvPr id="3" name="Content Placeholder 2"/>
          <p:cNvSpPr>
            <a:spLocks noGrp="1"/>
          </p:cNvSpPr>
          <p:nvPr>
            <p:ph sz="quarter" idx="1"/>
          </p:nvPr>
        </p:nvSpPr>
        <p:spPr/>
        <p:txBody>
          <a:bodyPr>
            <a:normAutofit lnSpcReduction="10000"/>
          </a:bodyPr>
          <a:lstStyle/>
          <a:p>
            <a:r>
              <a:rPr lang="en-PH" dirty="0" smtClean="0"/>
              <a:t>The first and most important step in upholstery cleaning</a:t>
            </a:r>
          </a:p>
          <a:p>
            <a:r>
              <a:rPr lang="en-GB" dirty="0" smtClean="0"/>
              <a:t>Always pre-test fabrics for colour (dye) stability</a:t>
            </a:r>
          </a:p>
          <a:p>
            <a:r>
              <a:rPr lang="en-GB" dirty="0" smtClean="0"/>
              <a:t>In the inspection look for things that could cause problems during or after cleaning such as:</a:t>
            </a:r>
          </a:p>
          <a:p>
            <a:pPr lvl="1"/>
            <a:r>
              <a:rPr lang="en-GB" dirty="0" smtClean="0"/>
              <a:t>Age, fading and colour loss</a:t>
            </a:r>
          </a:p>
          <a:p>
            <a:pPr lvl="1"/>
            <a:r>
              <a:rPr lang="en-GB" dirty="0" smtClean="0"/>
              <a:t>Stains and abrasion (wear)</a:t>
            </a:r>
          </a:p>
          <a:p>
            <a:pPr lvl="1"/>
            <a:r>
              <a:rPr lang="en-GB" dirty="0" smtClean="0"/>
              <a:t>Rips and tears</a:t>
            </a:r>
          </a:p>
          <a:p>
            <a:pPr lvl="1"/>
            <a:r>
              <a:rPr lang="en-GB" dirty="0" smtClean="0"/>
              <a:t>Metal or wood trims that could cause staining </a:t>
            </a:r>
            <a:endParaRPr lang="en-PH" dirty="0" smtClean="0"/>
          </a:p>
          <a:p>
            <a:pPr lvl="1"/>
            <a:r>
              <a:rPr lang="en-GB" dirty="0" smtClean="0"/>
              <a:t>Anything else that could adversely affect the success of the job. Remember: upholstery fabrics that have excessive soiling may be permanently discoloured or stained. </a:t>
            </a:r>
          </a:p>
          <a:p>
            <a:pPr lvl="1"/>
            <a:endParaRPr lang="en-PH"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Pre-inspection and testing</a:t>
            </a:r>
            <a:endParaRPr lang="en-PH" dirty="0"/>
          </a:p>
        </p:txBody>
      </p:sp>
      <p:sp>
        <p:nvSpPr>
          <p:cNvPr id="3" name="Content Placeholder 2"/>
          <p:cNvSpPr>
            <a:spLocks noGrp="1"/>
          </p:cNvSpPr>
          <p:nvPr>
            <p:ph sz="quarter" idx="1"/>
          </p:nvPr>
        </p:nvSpPr>
        <p:spPr/>
        <p:txBody>
          <a:bodyPr/>
          <a:lstStyle/>
          <a:p>
            <a:r>
              <a:rPr lang="en-PH" dirty="0" smtClean="0"/>
              <a:t>Complete the pre-inspection form on the receipt noting:</a:t>
            </a:r>
          </a:p>
          <a:p>
            <a:pPr lvl="1"/>
            <a:r>
              <a:rPr lang="en-PH" dirty="0" smtClean="0"/>
              <a:t>The type of stain/damage</a:t>
            </a:r>
          </a:p>
          <a:p>
            <a:pPr lvl="1"/>
            <a:r>
              <a:rPr lang="en-PH" dirty="0" smtClean="0"/>
              <a:t>Location of the damage</a:t>
            </a:r>
          </a:p>
          <a:p>
            <a:pPr lvl="1"/>
            <a:r>
              <a:rPr lang="en-PH" dirty="0" smtClean="0"/>
              <a:t>Level of soiling</a:t>
            </a:r>
          </a:p>
          <a:p>
            <a:pPr lvl="1"/>
            <a:r>
              <a:rPr lang="en-PH" dirty="0" smtClean="0"/>
              <a:t>Other factors such as fading etc</a:t>
            </a:r>
            <a:endParaRPr lang="en-PH"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normAutofit/>
          </a:bodyPr>
          <a:lstStyle/>
          <a:p>
            <a:r>
              <a:rPr lang="en-PH" dirty="0" smtClean="0"/>
              <a:t>The ph scale</a:t>
            </a:r>
            <a:endParaRPr lang="en-PH" dirty="0"/>
          </a:p>
        </p:txBody>
      </p:sp>
      <p:pic>
        <p:nvPicPr>
          <p:cNvPr id="1026" name="Picture 2"/>
          <p:cNvPicPr>
            <a:picLocks noChangeAspect="1" noChangeArrowheads="1"/>
          </p:cNvPicPr>
          <p:nvPr/>
        </p:nvPicPr>
        <p:blipFill>
          <a:blip r:embed="rId2" cstate="print"/>
          <a:srcRect/>
          <a:stretch>
            <a:fillRect/>
          </a:stretch>
        </p:blipFill>
        <p:spPr bwMode="auto">
          <a:xfrm>
            <a:off x="304800" y="914400"/>
            <a:ext cx="8472885" cy="56388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Ph of cleaning chemicals</a:t>
            </a:r>
            <a:endParaRPr lang="en-PH" dirty="0"/>
          </a:p>
        </p:txBody>
      </p:sp>
      <p:sp>
        <p:nvSpPr>
          <p:cNvPr id="3" name="Content Placeholder 2"/>
          <p:cNvSpPr>
            <a:spLocks noGrp="1"/>
          </p:cNvSpPr>
          <p:nvPr>
            <p:ph sz="quarter" idx="1"/>
          </p:nvPr>
        </p:nvSpPr>
        <p:spPr/>
        <p:txBody>
          <a:bodyPr>
            <a:normAutofit lnSpcReduction="10000"/>
          </a:bodyPr>
          <a:lstStyle/>
          <a:p>
            <a:r>
              <a:rPr lang="en-PH" dirty="0" smtClean="0"/>
              <a:t>Dry Solvents do not contain water so they have no pH </a:t>
            </a:r>
          </a:p>
          <a:p>
            <a:r>
              <a:rPr lang="en-PH" dirty="0" smtClean="0"/>
              <a:t>High pH chemicals can cause damage to fabrics. They can:</a:t>
            </a:r>
          </a:p>
          <a:p>
            <a:pPr lvl="1"/>
            <a:r>
              <a:rPr lang="en-PH" dirty="0" smtClean="0"/>
              <a:t>Unset dyes resulting in dye migration</a:t>
            </a:r>
          </a:p>
          <a:p>
            <a:pPr lvl="1"/>
            <a:r>
              <a:rPr lang="en-PH" dirty="0" smtClean="0"/>
              <a:t>Promote cellulosic browning</a:t>
            </a:r>
          </a:p>
          <a:p>
            <a:pPr lvl="1"/>
            <a:r>
              <a:rPr lang="en-PH" dirty="0" smtClean="0"/>
              <a:t>Cause browning to wool fabrics</a:t>
            </a:r>
          </a:p>
          <a:p>
            <a:pPr lvl="1"/>
            <a:r>
              <a:rPr lang="en-PH" dirty="0" smtClean="0"/>
              <a:t>De-lustre cotton and some synthetic fabrics</a:t>
            </a:r>
          </a:p>
          <a:p>
            <a:r>
              <a:rPr lang="en-PH" dirty="0" smtClean="0"/>
              <a:t>E8 has a pH of 8 – in concentrate</a:t>
            </a:r>
          </a:p>
          <a:p>
            <a:r>
              <a:rPr lang="en-PH" dirty="0" smtClean="0"/>
              <a:t>Dry-solve has no pH, but can be considered as Neutral</a:t>
            </a:r>
          </a:p>
          <a:p>
            <a:r>
              <a:rPr lang="en-PH" dirty="0" smtClean="0"/>
              <a:t>E1 has a pH of 9.5 to 10</a:t>
            </a:r>
          </a:p>
          <a:p>
            <a:r>
              <a:rPr lang="en-PH" dirty="0" smtClean="0"/>
              <a:t> Electrodry </a:t>
            </a:r>
            <a:r>
              <a:rPr lang="en-PH" dirty="0" err="1" smtClean="0"/>
              <a:t>Prespray</a:t>
            </a:r>
            <a:r>
              <a:rPr lang="en-PH" dirty="0" smtClean="0"/>
              <a:t> has a pH of 10.5 to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Chemistry of Cleaning – T.A.C.T. – the cleaning pie</a:t>
            </a:r>
            <a:endParaRPr lang="en-PH" dirty="0"/>
          </a:p>
        </p:txBody>
      </p:sp>
      <p:pic>
        <p:nvPicPr>
          <p:cNvPr id="1026" name="Picture 2"/>
          <p:cNvPicPr>
            <a:picLocks noChangeAspect="1" noChangeArrowheads="1"/>
          </p:cNvPicPr>
          <p:nvPr/>
        </p:nvPicPr>
        <p:blipFill>
          <a:blip r:embed="rId2" cstate="print"/>
          <a:srcRect/>
          <a:stretch>
            <a:fillRect/>
          </a:stretch>
        </p:blipFill>
        <p:spPr bwMode="auto">
          <a:xfrm>
            <a:off x="609600" y="1600200"/>
            <a:ext cx="7335016" cy="45339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Cleaning misconceptions</a:t>
            </a:r>
            <a:endParaRPr lang="en-PH" dirty="0"/>
          </a:p>
        </p:txBody>
      </p:sp>
      <p:sp>
        <p:nvSpPr>
          <p:cNvPr id="3" name="Content Placeholder 2"/>
          <p:cNvSpPr>
            <a:spLocks noGrp="1"/>
          </p:cNvSpPr>
          <p:nvPr>
            <p:ph sz="quarter" idx="1"/>
          </p:nvPr>
        </p:nvSpPr>
        <p:spPr/>
        <p:txBody>
          <a:bodyPr>
            <a:normAutofit/>
          </a:bodyPr>
          <a:lstStyle/>
          <a:p>
            <a:r>
              <a:rPr lang="en-GB" dirty="0" smtClean="0"/>
              <a:t>There are many misconceptions related to upholstery cleaning. It is frequently heard that: </a:t>
            </a:r>
            <a:endParaRPr lang="en-PH" dirty="0" smtClean="0"/>
          </a:p>
          <a:p>
            <a:pPr lvl="1"/>
            <a:r>
              <a:rPr lang="en-GB" dirty="0" smtClean="0"/>
              <a:t>Upholstery is too difficult to clean </a:t>
            </a:r>
            <a:endParaRPr lang="en-PH" dirty="0" smtClean="0"/>
          </a:p>
          <a:p>
            <a:pPr lvl="1"/>
            <a:r>
              <a:rPr lang="en-GB" dirty="0" smtClean="0"/>
              <a:t>It is expensive if we make a mistake </a:t>
            </a:r>
            <a:endParaRPr lang="en-PH" dirty="0" smtClean="0"/>
          </a:p>
          <a:p>
            <a:pPr lvl="1"/>
            <a:r>
              <a:rPr lang="en-GB" dirty="0" smtClean="0"/>
              <a:t>There are too many fabrics on the market so it is better not to touch them </a:t>
            </a:r>
            <a:endParaRPr lang="en-PH" dirty="0" smtClean="0"/>
          </a:p>
          <a:p>
            <a:pPr lvl="1"/>
            <a:r>
              <a:rPr lang="en-GB" dirty="0" smtClean="0"/>
              <a:t>Some fabrics don't clean well, no matter what we do </a:t>
            </a:r>
            <a:endParaRPr lang="en-PH" dirty="0" smtClean="0"/>
          </a:p>
          <a:p>
            <a:pPr lvl="1"/>
            <a:r>
              <a:rPr lang="en-GB" dirty="0" smtClean="0"/>
              <a:t>Some customers can be fanatical about their furnishings and impossible to please. </a:t>
            </a:r>
            <a:endParaRPr lang="en-PH" dirty="0" smtClean="0"/>
          </a:p>
          <a:p>
            <a:r>
              <a:rPr lang="en-GB" dirty="0" smtClean="0"/>
              <a:t>All the above is true if the upholstery cleaner does not have the required knowledge to do the job.</a:t>
            </a:r>
            <a:endParaRPr lang="en-PH" dirty="0" smtClean="0"/>
          </a:p>
          <a:p>
            <a:endParaRPr lang="en-PH"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err="1" smtClean="0"/>
              <a:t>T.a.c.t</a:t>
            </a:r>
            <a:r>
              <a:rPr lang="en-PH" dirty="0" smtClean="0"/>
              <a:t>. – the cleaning pie</a:t>
            </a:r>
            <a:endParaRPr lang="en-PH" dirty="0"/>
          </a:p>
        </p:txBody>
      </p:sp>
      <p:sp>
        <p:nvSpPr>
          <p:cNvPr id="3" name="Content Placeholder 2"/>
          <p:cNvSpPr>
            <a:spLocks noGrp="1"/>
          </p:cNvSpPr>
          <p:nvPr>
            <p:ph sz="quarter" idx="1"/>
          </p:nvPr>
        </p:nvSpPr>
        <p:spPr/>
        <p:txBody>
          <a:bodyPr>
            <a:normAutofit fontScale="92500"/>
          </a:bodyPr>
          <a:lstStyle/>
          <a:p>
            <a:r>
              <a:rPr lang="en-PH" dirty="0" smtClean="0"/>
              <a:t>Time – the required dwell for chemicals to be most effective. Some chemicals require no dwell time and others 15 to 20 minutes</a:t>
            </a:r>
          </a:p>
          <a:p>
            <a:r>
              <a:rPr lang="en-PH" dirty="0" smtClean="0"/>
              <a:t>Agitation – Helps distribute cleaning products and loosens soils for extraction. Can occur in the pre-treating and cleaning process</a:t>
            </a:r>
          </a:p>
          <a:p>
            <a:r>
              <a:rPr lang="en-PH" dirty="0" smtClean="0"/>
              <a:t>Chemical – the choice of the correct chemical for the type of fabric and the cleaning process. Determination should be subject to the type and level of soiling</a:t>
            </a:r>
          </a:p>
          <a:p>
            <a:r>
              <a:rPr lang="en-PH" dirty="0" smtClean="0"/>
              <a:t>Temperature – Heat is one of the most important factors in cleaning. The hotter the temperature the better the cleaning result.</a:t>
            </a:r>
          </a:p>
          <a:p>
            <a:pPr lvl="1"/>
            <a:r>
              <a:rPr lang="en-PH" dirty="0" smtClean="0"/>
              <a:t>NB: High temperature will damage some fabrics</a:t>
            </a:r>
          </a:p>
          <a:p>
            <a:endParaRPr lang="en-PH"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Chemistry of Cleaning – T.A.C.T. – the cleaning pie</a:t>
            </a:r>
            <a:endParaRPr lang="en-PH" dirty="0"/>
          </a:p>
        </p:txBody>
      </p:sp>
      <p:sp>
        <p:nvSpPr>
          <p:cNvPr id="3" name="Content Placeholder 2"/>
          <p:cNvSpPr>
            <a:spLocks noGrp="1"/>
          </p:cNvSpPr>
          <p:nvPr>
            <p:ph sz="quarter" idx="1"/>
          </p:nvPr>
        </p:nvSpPr>
        <p:spPr>
          <a:xfrm>
            <a:off x="457200" y="1600200"/>
            <a:ext cx="8077200" cy="4873752"/>
          </a:xfrm>
        </p:spPr>
        <p:txBody>
          <a:bodyPr/>
          <a:lstStyle/>
          <a:p>
            <a:r>
              <a:rPr lang="en-GB" dirty="0" smtClean="0"/>
              <a:t>Soil is made up of three basic categories:</a:t>
            </a:r>
            <a:endParaRPr lang="en-PH" dirty="0" smtClean="0"/>
          </a:p>
          <a:p>
            <a:pPr lvl="1"/>
            <a:r>
              <a:rPr lang="en-GB" dirty="0" smtClean="0"/>
              <a:t>Dry soils </a:t>
            </a:r>
            <a:endParaRPr lang="en-PH" dirty="0" smtClean="0"/>
          </a:p>
          <a:p>
            <a:pPr lvl="1"/>
            <a:r>
              <a:rPr lang="en-GB" dirty="0" smtClean="0"/>
              <a:t>Water-soluble soils </a:t>
            </a:r>
            <a:endParaRPr lang="en-PH" dirty="0" smtClean="0"/>
          </a:p>
          <a:p>
            <a:pPr lvl="1"/>
            <a:r>
              <a:rPr lang="en-GB" dirty="0" smtClean="0"/>
              <a:t>Oils and fats </a:t>
            </a:r>
            <a:endParaRPr lang="en-PH" dirty="0" smtClean="0"/>
          </a:p>
          <a:p>
            <a:r>
              <a:rPr lang="en-GB" dirty="0" smtClean="0"/>
              <a:t>Dry soils will vacuum out. Water soluble soils will rinse out. Oils and fats must be dissolved or turned into a solution, emulsion or suspension before they can be extracted out. </a:t>
            </a:r>
          </a:p>
          <a:p>
            <a:endParaRPr lang="en-PH"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The cleaning Process – step 1, vacuum</a:t>
            </a:r>
            <a:endParaRPr lang="en-PH" dirty="0"/>
          </a:p>
        </p:txBody>
      </p:sp>
      <p:sp>
        <p:nvSpPr>
          <p:cNvPr id="3" name="Content Placeholder 2"/>
          <p:cNvSpPr>
            <a:spLocks noGrp="1"/>
          </p:cNvSpPr>
          <p:nvPr>
            <p:ph sz="quarter" idx="1"/>
          </p:nvPr>
        </p:nvSpPr>
        <p:spPr/>
        <p:txBody>
          <a:bodyPr/>
          <a:lstStyle/>
          <a:p>
            <a:r>
              <a:rPr lang="en-PH" dirty="0" smtClean="0"/>
              <a:t>Follows the pre-inspection</a:t>
            </a:r>
          </a:p>
          <a:p>
            <a:r>
              <a:rPr lang="en-PH" dirty="0" smtClean="0"/>
              <a:t>A dry vacuum is required to remove the dry soils</a:t>
            </a:r>
          </a:p>
          <a:p>
            <a:r>
              <a:rPr lang="en-PH" dirty="0" smtClean="0"/>
              <a:t>If dry soils are mixed with water in the hot water extraction process, they absorb water becoming heavy as they turn to mud. As mud, soils are much harder to remove. </a:t>
            </a:r>
            <a:endParaRPr lang="en-PH" dirty="0"/>
          </a:p>
        </p:txBody>
      </p:sp>
      <p:pic>
        <p:nvPicPr>
          <p:cNvPr id="4" name="Picture 3" descr="Vacuum upholstery.jpg"/>
          <p:cNvPicPr>
            <a:picLocks noChangeAspect="1"/>
          </p:cNvPicPr>
          <p:nvPr/>
        </p:nvPicPr>
        <p:blipFill>
          <a:blip r:embed="rId2" cstate="print"/>
          <a:stretch>
            <a:fillRect/>
          </a:stretch>
        </p:blipFill>
        <p:spPr>
          <a:xfrm>
            <a:off x="3886199" y="3988232"/>
            <a:ext cx="4114801" cy="27461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Step 2 – Removal of oily soils</a:t>
            </a:r>
            <a:endParaRPr lang="en-PH" dirty="0"/>
          </a:p>
        </p:txBody>
      </p:sp>
      <p:sp>
        <p:nvSpPr>
          <p:cNvPr id="3" name="Content Placeholder 2"/>
          <p:cNvSpPr>
            <a:spLocks noGrp="1"/>
          </p:cNvSpPr>
          <p:nvPr>
            <p:ph sz="quarter" idx="1"/>
          </p:nvPr>
        </p:nvSpPr>
        <p:spPr/>
        <p:txBody>
          <a:bodyPr/>
          <a:lstStyle/>
          <a:p>
            <a:r>
              <a:rPr lang="en-PH" dirty="0" smtClean="0"/>
              <a:t>Oily soils are best broken down with dry cleaning solvents</a:t>
            </a:r>
          </a:p>
          <a:p>
            <a:r>
              <a:rPr lang="en-PH" dirty="0" smtClean="0"/>
              <a:t>Dry cleaning solvents are most effective at breaking down the oily soils that accumulate from body and hair oils that commonly soil upholstery</a:t>
            </a:r>
          </a:p>
          <a:p>
            <a:r>
              <a:rPr lang="en-PH" dirty="0" smtClean="0"/>
              <a:t>Apply </a:t>
            </a:r>
            <a:r>
              <a:rPr lang="en-PH" dirty="0" err="1" smtClean="0"/>
              <a:t>Drysolve</a:t>
            </a:r>
            <a:r>
              <a:rPr lang="en-PH" dirty="0" smtClean="0"/>
              <a:t> E using an atomizer spray. Agitate and wipe off with a C8 hand-</a:t>
            </a:r>
            <a:r>
              <a:rPr lang="en-PH" dirty="0" err="1" smtClean="0"/>
              <a:t>mit</a:t>
            </a:r>
            <a:endParaRPr lang="en-PH" dirty="0" smtClean="0"/>
          </a:p>
          <a:p>
            <a:r>
              <a:rPr lang="en-PH" dirty="0" err="1" smtClean="0"/>
              <a:t>Drysolve</a:t>
            </a:r>
            <a:r>
              <a:rPr lang="en-PH" dirty="0" smtClean="0"/>
              <a:t> E will not cause colour run and will totally evaporate</a:t>
            </a:r>
            <a:endParaRPr lang="en-PH"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Step 3 – Soil Suspension</a:t>
            </a:r>
            <a:endParaRPr lang="en-PH" dirty="0"/>
          </a:p>
        </p:txBody>
      </p:sp>
      <p:sp>
        <p:nvSpPr>
          <p:cNvPr id="3" name="Content Placeholder 2"/>
          <p:cNvSpPr>
            <a:spLocks noGrp="1"/>
          </p:cNvSpPr>
          <p:nvPr>
            <p:ph sz="quarter" idx="1"/>
          </p:nvPr>
        </p:nvSpPr>
        <p:spPr/>
        <p:txBody>
          <a:bodyPr/>
          <a:lstStyle/>
          <a:p>
            <a:r>
              <a:rPr lang="en-PH" dirty="0" smtClean="0"/>
              <a:t>Apply E8 to the lounge suite at a dilution of 15:1</a:t>
            </a:r>
          </a:p>
          <a:p>
            <a:r>
              <a:rPr lang="en-PH" dirty="0" smtClean="0"/>
              <a:t>Agitate into the fabric with a soft brush. This will help distribute the chemical and loosen soils</a:t>
            </a:r>
          </a:p>
          <a:p>
            <a:r>
              <a:rPr lang="en-PH" dirty="0" smtClean="0"/>
              <a:t>Allow a dwell time of at least 10 to 20 </a:t>
            </a:r>
            <a:r>
              <a:rPr lang="en-PH" dirty="0" err="1" smtClean="0"/>
              <a:t>mins</a:t>
            </a:r>
            <a:r>
              <a:rPr lang="en-PH" dirty="0" smtClean="0"/>
              <a:t> before commencing extraction</a:t>
            </a:r>
          </a:p>
          <a:p>
            <a:r>
              <a:rPr lang="en-PH" dirty="0" smtClean="0"/>
              <a:t>E8 will encapsulate (surround) the soil allowing for easier removal of the soil from the fabric</a:t>
            </a:r>
          </a:p>
          <a:p>
            <a:r>
              <a:rPr lang="en-PH" dirty="0" smtClean="0"/>
              <a:t>E8 also contains </a:t>
            </a:r>
            <a:r>
              <a:rPr lang="en-PH" dirty="0" err="1" smtClean="0"/>
              <a:t>Healthguard</a:t>
            </a:r>
            <a:r>
              <a:rPr lang="en-PH" dirty="0" smtClean="0"/>
              <a:t> to “knock down” present mould and germs.</a:t>
            </a:r>
          </a:p>
          <a:p>
            <a:r>
              <a:rPr lang="en-PH" dirty="0" smtClean="0"/>
              <a:t>If spot cleaning is required during the cleaning process for synthetic fabrics, use E1in small amounts. </a:t>
            </a:r>
            <a:endParaRPr lang="en-PH"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Step 4 – Hot water Extraction</a:t>
            </a:r>
            <a:endParaRPr lang="en-PH" dirty="0"/>
          </a:p>
        </p:txBody>
      </p:sp>
      <p:sp>
        <p:nvSpPr>
          <p:cNvPr id="3" name="Content Placeholder 2"/>
          <p:cNvSpPr>
            <a:spLocks noGrp="1"/>
          </p:cNvSpPr>
          <p:nvPr>
            <p:ph sz="quarter" idx="1"/>
          </p:nvPr>
        </p:nvSpPr>
        <p:spPr>
          <a:xfrm>
            <a:off x="457200" y="1600200"/>
            <a:ext cx="6934200" cy="4873752"/>
          </a:xfrm>
        </p:spPr>
        <p:txBody>
          <a:bodyPr/>
          <a:lstStyle/>
          <a:p>
            <a:r>
              <a:rPr lang="en-PH" dirty="0" smtClean="0"/>
              <a:t>Hot water extraction cleaning should be completed at 40 to 100 psi of pressure.</a:t>
            </a:r>
          </a:p>
          <a:p>
            <a:r>
              <a:rPr lang="en-PH" dirty="0" smtClean="0"/>
              <a:t>Water should be 60 to 70 degrees </a:t>
            </a:r>
            <a:r>
              <a:rPr lang="en-PH" dirty="0" err="1" smtClean="0"/>
              <a:t>celsisus</a:t>
            </a:r>
            <a:r>
              <a:rPr lang="en-PH" dirty="0" smtClean="0"/>
              <a:t> in temperature. Slightly hotter than “tap hot” hot water is desirable. </a:t>
            </a:r>
          </a:p>
          <a:p>
            <a:r>
              <a:rPr lang="en-PH" dirty="0" smtClean="0"/>
              <a:t>Employ a 50% overlap on each pass and undertake a “dry pass” afterwards. </a:t>
            </a:r>
          </a:p>
          <a:p>
            <a:r>
              <a:rPr lang="en-PH" dirty="0" smtClean="0"/>
              <a:t>“Towel down” the fabric with a clean white towel after cleaning to promote drying. </a:t>
            </a:r>
          </a:p>
          <a:p>
            <a:r>
              <a:rPr lang="en-PH" dirty="0" smtClean="0"/>
              <a:t>Use a fan where possible to promote drying – most clients have a pedestal fan that can be very effective to promote drying.</a:t>
            </a:r>
          </a:p>
          <a:p>
            <a:endParaRPr lang="en-PH"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Drying</a:t>
            </a:r>
            <a:endParaRPr lang="en-AU" dirty="0"/>
          </a:p>
        </p:txBody>
      </p:sp>
      <p:sp>
        <p:nvSpPr>
          <p:cNvPr id="3" name="Content Placeholder 2"/>
          <p:cNvSpPr>
            <a:spLocks noGrp="1"/>
          </p:cNvSpPr>
          <p:nvPr>
            <p:ph sz="quarter" idx="1"/>
          </p:nvPr>
        </p:nvSpPr>
        <p:spPr/>
        <p:txBody>
          <a:bodyPr/>
          <a:lstStyle/>
          <a:p>
            <a:r>
              <a:rPr lang="en-AU" dirty="0" smtClean="0"/>
              <a:t>To expedite drying</a:t>
            </a:r>
          </a:p>
          <a:p>
            <a:pPr lvl="1"/>
            <a:r>
              <a:rPr lang="en-AU" dirty="0" smtClean="0"/>
              <a:t>Minimise water use. </a:t>
            </a:r>
          </a:p>
          <a:p>
            <a:pPr lvl="2"/>
            <a:r>
              <a:rPr lang="en-AU" dirty="0" smtClean="0"/>
              <a:t>Using the right cleaning products and agitating the cleaning products on application will improve cleaning performance, reducing the water required for cleaning. </a:t>
            </a:r>
          </a:p>
          <a:p>
            <a:pPr lvl="1"/>
            <a:r>
              <a:rPr lang="en-AU" dirty="0" smtClean="0"/>
              <a:t>Use hot water (not boiling water as this will affect the upholstery cleaning machine)</a:t>
            </a:r>
          </a:p>
          <a:p>
            <a:pPr lvl="1"/>
            <a:r>
              <a:rPr lang="en-AU" dirty="0" smtClean="0"/>
              <a:t>Stack cushions to allow maximum airflow</a:t>
            </a:r>
          </a:p>
          <a:p>
            <a:pPr lvl="1"/>
            <a:r>
              <a:rPr lang="en-AU" dirty="0" smtClean="0"/>
              <a:t>Use a fan</a:t>
            </a:r>
          </a:p>
          <a:p>
            <a:pPr lvl="2"/>
            <a:r>
              <a:rPr lang="en-AU" dirty="0" smtClean="0"/>
              <a:t>Ask the customer for a pedestal fan </a:t>
            </a:r>
          </a:p>
          <a:p>
            <a:pPr lvl="1"/>
            <a:r>
              <a:rPr lang="en-AU" dirty="0" smtClean="0"/>
              <a:t>Increase airflow</a:t>
            </a:r>
          </a:p>
          <a:p>
            <a:pPr lvl="2"/>
            <a:r>
              <a:rPr lang="en-AU" dirty="0" smtClean="0"/>
              <a:t>Open windows or turn on the air conditioner</a:t>
            </a:r>
          </a:p>
          <a:p>
            <a:pPr lvl="1"/>
            <a:endParaRPr lang="en-AU" dirty="0"/>
          </a:p>
        </p:txBody>
      </p:sp>
    </p:spTree>
    <p:extLst>
      <p:ext uri="{BB962C8B-B14F-4D97-AF65-F5344CB8AC3E}">
        <p14:creationId xmlns:p14="http://schemas.microsoft.com/office/powerpoint/2010/main" val="317837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Equipment required for upholstery cleaning </a:t>
            </a:r>
            <a:endParaRPr lang="en-PH" dirty="0"/>
          </a:p>
        </p:txBody>
      </p:sp>
      <p:sp>
        <p:nvSpPr>
          <p:cNvPr id="3" name="Content Placeholder 2"/>
          <p:cNvSpPr>
            <a:spLocks noGrp="1"/>
          </p:cNvSpPr>
          <p:nvPr>
            <p:ph sz="quarter" idx="1"/>
          </p:nvPr>
        </p:nvSpPr>
        <p:spPr/>
        <p:txBody>
          <a:bodyPr/>
          <a:lstStyle/>
          <a:p>
            <a:r>
              <a:rPr lang="en-PH" dirty="0" smtClean="0"/>
              <a:t>Kirby vacuum with Zip Brush (Upholstery Tool)</a:t>
            </a:r>
          </a:p>
          <a:p>
            <a:r>
              <a:rPr lang="en-PH" dirty="0" smtClean="0"/>
              <a:t>C8 </a:t>
            </a:r>
            <a:r>
              <a:rPr lang="en-PH" dirty="0" err="1" smtClean="0"/>
              <a:t>Handmit</a:t>
            </a:r>
            <a:endParaRPr lang="en-PH" dirty="0" smtClean="0"/>
          </a:p>
          <a:p>
            <a:r>
              <a:rPr lang="en-PH" dirty="0" smtClean="0"/>
              <a:t>Brush (horse grooming brush preferred)</a:t>
            </a:r>
          </a:p>
          <a:p>
            <a:r>
              <a:rPr lang="en-PH" dirty="0" smtClean="0"/>
              <a:t>Funnel &amp; Measuring jugs	</a:t>
            </a:r>
          </a:p>
          <a:p>
            <a:r>
              <a:rPr lang="en-PH" dirty="0" smtClean="0"/>
              <a:t>Bucket</a:t>
            </a:r>
          </a:p>
          <a:p>
            <a:r>
              <a:rPr lang="en-PH" dirty="0" smtClean="0"/>
              <a:t>Atomiser spray bottles (500ml and 1 litre bottles)</a:t>
            </a:r>
          </a:p>
          <a:p>
            <a:r>
              <a:rPr lang="en-PH" dirty="0" smtClean="0"/>
              <a:t>Clean cloths</a:t>
            </a:r>
          </a:p>
          <a:p>
            <a:r>
              <a:rPr lang="en-PH" dirty="0" smtClean="0"/>
              <a:t>Canvass drop cloth </a:t>
            </a:r>
          </a:p>
          <a:p>
            <a:r>
              <a:rPr lang="en-PH" dirty="0" smtClean="0"/>
              <a:t>Hot water extraction machine with Upholstery tool</a:t>
            </a:r>
          </a:p>
          <a:p>
            <a:r>
              <a:rPr lang="en-PH" dirty="0" smtClean="0"/>
              <a:t>Clean terry towelling cloths</a:t>
            </a:r>
          </a:p>
          <a:p>
            <a:pPr>
              <a:buNone/>
            </a:pPr>
            <a:endParaRPr lang="en-PH"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Upholstery cleaning equipment</a:t>
            </a:r>
            <a:endParaRPr lang="en-PH" dirty="0"/>
          </a:p>
        </p:txBody>
      </p:sp>
      <p:pic>
        <p:nvPicPr>
          <p:cNvPr id="1026" name="Picture 2" descr="C:\Users\Grant\AppData\Local\Microsoft\Windows\Temporary Internet Files\Content.Outlook\A9TTZEDX\_4221810.JPG"/>
          <p:cNvPicPr>
            <a:picLocks noChangeAspect="1" noChangeArrowheads="1"/>
          </p:cNvPicPr>
          <p:nvPr/>
        </p:nvPicPr>
        <p:blipFill>
          <a:blip r:embed="rId2" cstate="print"/>
          <a:srcRect/>
          <a:stretch>
            <a:fillRect/>
          </a:stretch>
        </p:blipFill>
        <p:spPr bwMode="auto">
          <a:xfrm>
            <a:off x="1905000" y="1490464"/>
            <a:ext cx="4953000" cy="510204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r>
              <a:rPr lang="en-PH" dirty="0" smtClean="0"/>
              <a:t>Fibre types – cotton	</a:t>
            </a:r>
            <a:endParaRPr lang="en-PH" dirty="0"/>
          </a:p>
        </p:txBody>
      </p:sp>
      <p:sp>
        <p:nvSpPr>
          <p:cNvPr id="3" name="Content Placeholder 2"/>
          <p:cNvSpPr>
            <a:spLocks noGrp="1"/>
          </p:cNvSpPr>
          <p:nvPr>
            <p:ph sz="quarter" idx="1"/>
          </p:nvPr>
        </p:nvSpPr>
        <p:spPr>
          <a:xfrm>
            <a:off x="457200" y="1066800"/>
            <a:ext cx="7467600" cy="5407152"/>
          </a:xfrm>
        </p:spPr>
        <p:txBody>
          <a:bodyPr>
            <a:normAutofit fontScale="92500" lnSpcReduction="20000"/>
          </a:bodyPr>
          <a:lstStyle/>
          <a:p>
            <a:r>
              <a:rPr lang="en-GB" dirty="0" smtClean="0"/>
              <a:t>grows from the flower and seed of the cotton plant</a:t>
            </a:r>
          </a:p>
          <a:p>
            <a:r>
              <a:rPr lang="en-GB" dirty="0" smtClean="0"/>
              <a:t>it is easily dyed and is relatively colourfast </a:t>
            </a:r>
            <a:endParaRPr lang="en-PH" dirty="0" smtClean="0"/>
          </a:p>
          <a:p>
            <a:r>
              <a:rPr lang="en-GB" dirty="0" smtClean="0"/>
              <a:t>it is a very absorbent fibre and for that reason needs assisted drying</a:t>
            </a:r>
            <a:endParaRPr lang="en-PH" dirty="0" smtClean="0"/>
          </a:p>
          <a:p>
            <a:r>
              <a:rPr lang="en-GB" dirty="0" smtClean="0"/>
              <a:t>it will withstand high water temperatures </a:t>
            </a:r>
            <a:endParaRPr lang="en-PH" dirty="0" smtClean="0"/>
          </a:p>
          <a:p>
            <a:r>
              <a:rPr lang="en-GB" dirty="0" smtClean="0"/>
              <a:t>can not be cleaned with high alkaline cleaning agents (pH 10.5+) </a:t>
            </a:r>
            <a:endParaRPr lang="en-PH" dirty="0" smtClean="0"/>
          </a:p>
          <a:p>
            <a:r>
              <a:rPr lang="en-GB" dirty="0" smtClean="0"/>
              <a:t>it is best cleaned with a neutral cleaning agent (pH 4.5 – 8.5) </a:t>
            </a:r>
            <a:endParaRPr lang="en-PH" dirty="0" smtClean="0"/>
          </a:p>
          <a:p>
            <a:r>
              <a:rPr lang="en-GB" dirty="0" smtClean="0"/>
              <a:t>can be permanently stained by sweat and soiling </a:t>
            </a:r>
            <a:endParaRPr lang="en-PH" dirty="0" smtClean="0"/>
          </a:p>
          <a:p>
            <a:r>
              <a:rPr lang="en-GB" dirty="0" smtClean="0"/>
              <a:t>can be subject to browning, which can be prevented by controlling the amount of moisture applied, ph of the chemicals used and rapid drying </a:t>
            </a:r>
            <a:endParaRPr lang="en-PH" dirty="0" smtClean="0"/>
          </a:p>
          <a:p>
            <a:r>
              <a:rPr lang="en-GB" dirty="0" smtClean="0"/>
              <a:t>a binder present in cotton plants that can dissolve in water based solutions and cause browning is called lignin </a:t>
            </a:r>
            <a:endParaRPr lang="en-PH" dirty="0" smtClean="0"/>
          </a:p>
          <a:p>
            <a:endParaRPr lang="en-PH"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Indian or Haitian cotton</a:t>
            </a:r>
            <a:endParaRPr lang="en-PH" dirty="0"/>
          </a:p>
        </p:txBody>
      </p:sp>
      <p:sp>
        <p:nvSpPr>
          <p:cNvPr id="3" name="Content Placeholder 2"/>
          <p:cNvSpPr>
            <a:spLocks noGrp="1"/>
          </p:cNvSpPr>
          <p:nvPr>
            <p:ph sz="quarter" idx="1"/>
          </p:nvPr>
        </p:nvSpPr>
        <p:spPr>
          <a:xfrm>
            <a:off x="457200" y="1600200"/>
            <a:ext cx="5410200" cy="4873752"/>
          </a:xfrm>
        </p:spPr>
        <p:txBody>
          <a:bodyPr>
            <a:normAutofit fontScale="92500"/>
          </a:bodyPr>
          <a:lstStyle/>
          <a:p>
            <a:r>
              <a:rPr lang="en-PH" dirty="0" smtClean="0"/>
              <a:t>Incompletely ginned (milled) cotton. Still contains some seeds from the cotton plant</a:t>
            </a:r>
          </a:p>
          <a:p>
            <a:r>
              <a:rPr lang="en-PH" dirty="0" smtClean="0"/>
              <a:t>Used as a “designer” fabric due to the look of the dark seeds in the fabric.</a:t>
            </a:r>
          </a:p>
          <a:p>
            <a:r>
              <a:rPr lang="en-GB" dirty="0" smtClean="0"/>
              <a:t>The brown specks found in these fabrics contain tannin, which is a vegetable dye. Presence of moisture can cause this dye to run, causing intense staining</a:t>
            </a:r>
          </a:p>
          <a:p>
            <a:r>
              <a:rPr lang="en-GB" dirty="0" smtClean="0"/>
              <a:t>These fabrics require special treatment and attention both when cleaning and drying. </a:t>
            </a:r>
            <a:endParaRPr lang="en-PH" dirty="0"/>
          </a:p>
        </p:txBody>
      </p:sp>
      <p:pic>
        <p:nvPicPr>
          <p:cNvPr id="4" name="Picture 3" descr="haitian cotton.gif"/>
          <p:cNvPicPr>
            <a:picLocks noChangeAspect="1"/>
          </p:cNvPicPr>
          <p:nvPr/>
        </p:nvPicPr>
        <p:blipFill>
          <a:blip r:embed="rId2" cstate="print"/>
          <a:stretch>
            <a:fillRect/>
          </a:stretch>
        </p:blipFill>
        <p:spPr>
          <a:xfrm>
            <a:off x="5715000" y="1676400"/>
            <a:ext cx="3035844" cy="3352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Fibre types - Wool</a:t>
            </a:r>
            <a:endParaRPr lang="en-PH" dirty="0"/>
          </a:p>
        </p:txBody>
      </p:sp>
      <p:sp>
        <p:nvSpPr>
          <p:cNvPr id="3" name="Content Placeholder 2"/>
          <p:cNvSpPr>
            <a:spLocks noGrp="1"/>
          </p:cNvSpPr>
          <p:nvPr>
            <p:ph sz="quarter" idx="1"/>
          </p:nvPr>
        </p:nvSpPr>
        <p:spPr/>
        <p:txBody>
          <a:bodyPr/>
          <a:lstStyle/>
          <a:p>
            <a:r>
              <a:rPr lang="en-PH" dirty="0" smtClean="0"/>
              <a:t>Protein/Animal Fibre</a:t>
            </a:r>
          </a:p>
          <a:p>
            <a:r>
              <a:rPr lang="en-GB" dirty="0" smtClean="0"/>
              <a:t>it has unique properties of strength, durability and flame resistance </a:t>
            </a:r>
          </a:p>
          <a:p>
            <a:r>
              <a:rPr lang="en-GB" dirty="0" smtClean="0"/>
              <a:t>it is absorbent and can hold moisture even though the surface may feel dry </a:t>
            </a:r>
          </a:p>
          <a:p>
            <a:r>
              <a:rPr lang="en-GB" dirty="0" smtClean="0"/>
              <a:t>can be damaged by using very hot water or very hot dry solvent</a:t>
            </a:r>
            <a:endParaRPr lang="en-PH" dirty="0" smtClean="0"/>
          </a:p>
          <a:p>
            <a:r>
              <a:rPr lang="en-GB" dirty="0" smtClean="0"/>
              <a:t>can be easily stained by food acid dyes</a:t>
            </a:r>
            <a:endParaRPr lang="en-PH" dirty="0" smtClean="0"/>
          </a:p>
          <a:p>
            <a:r>
              <a:rPr lang="en-PH" dirty="0" smtClean="0"/>
              <a:t>Should be cleaned with a product with a pH range of 4.5 to 8.5. If a high pH cleaning  product is used then an acid rinse must used to neutralize the cleaning product</a:t>
            </a:r>
          </a:p>
          <a:p>
            <a:endParaRPr lang="en-PH"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lstStyle/>
          <a:p>
            <a:r>
              <a:rPr lang="en-PH" dirty="0" smtClean="0"/>
              <a:t>Fibre types - Nylon</a:t>
            </a:r>
            <a:endParaRPr lang="en-PH" dirty="0"/>
          </a:p>
        </p:txBody>
      </p:sp>
      <p:sp>
        <p:nvSpPr>
          <p:cNvPr id="3" name="Content Placeholder 2"/>
          <p:cNvSpPr>
            <a:spLocks noGrp="1"/>
          </p:cNvSpPr>
          <p:nvPr>
            <p:ph sz="quarter" idx="1"/>
          </p:nvPr>
        </p:nvSpPr>
        <p:spPr>
          <a:xfrm>
            <a:off x="457200" y="1066800"/>
            <a:ext cx="6858000" cy="5562600"/>
          </a:xfrm>
        </p:spPr>
        <p:txBody>
          <a:bodyPr>
            <a:normAutofit fontScale="92500" lnSpcReduction="10000"/>
          </a:bodyPr>
          <a:lstStyle/>
          <a:p>
            <a:r>
              <a:rPr lang="en-GB" dirty="0" smtClean="0"/>
              <a:t>nylon is a man made polymer fibre. It is strong and resilient</a:t>
            </a:r>
          </a:p>
          <a:p>
            <a:r>
              <a:rPr lang="en-GB" dirty="0" smtClean="0"/>
              <a:t>can be crimped or bulked to give a variety of textures (such as velvet and velour) and can be treated with a variety of finishes to give good stain and soil resistance. </a:t>
            </a:r>
          </a:p>
          <a:p>
            <a:r>
              <a:rPr lang="en-GB" dirty="0" smtClean="0"/>
              <a:t>it is easily dyed with acid dyes and is very colourfast</a:t>
            </a:r>
            <a:endParaRPr lang="en-PH" dirty="0" smtClean="0"/>
          </a:p>
          <a:p>
            <a:r>
              <a:rPr lang="en-GB" dirty="0" smtClean="0"/>
              <a:t>it will withstand very high cleaning temperatures</a:t>
            </a:r>
            <a:endParaRPr lang="en-PH" dirty="0" smtClean="0"/>
          </a:p>
          <a:p>
            <a:r>
              <a:rPr lang="en-GB" dirty="0" smtClean="0"/>
              <a:t>can be damaged by using high alkaline cleaners (ph10+)</a:t>
            </a:r>
            <a:endParaRPr lang="en-PH" dirty="0" smtClean="0"/>
          </a:p>
          <a:p>
            <a:r>
              <a:rPr lang="en-GB" dirty="0" smtClean="0"/>
              <a:t>can be stained by sweat and soils but a variety of stain removal treatments can be used</a:t>
            </a:r>
            <a:endParaRPr lang="en-PH" dirty="0" smtClean="0"/>
          </a:p>
          <a:p>
            <a:r>
              <a:rPr lang="en-GB" dirty="0" smtClean="0"/>
              <a:t>nylon fibres that are not treated with dye blockers are easily stained by food acid dyes such as cordials </a:t>
            </a:r>
            <a:endParaRPr lang="en-PH" dirty="0" smtClean="0"/>
          </a:p>
          <a:p>
            <a:endParaRPr lang="en-PH" dirty="0" smtClean="0"/>
          </a:p>
          <a:p>
            <a:endParaRPr lang="en-PH" dirty="0"/>
          </a:p>
        </p:txBody>
      </p:sp>
      <p:pic>
        <p:nvPicPr>
          <p:cNvPr id="4" name="Picture 3" descr="raw nylon.jpg"/>
          <p:cNvPicPr>
            <a:picLocks noChangeAspect="1"/>
          </p:cNvPicPr>
          <p:nvPr/>
        </p:nvPicPr>
        <p:blipFill>
          <a:blip r:embed="rId2" cstate="print"/>
          <a:srcRect l="6667" t="8276" r="6667" b="4828"/>
          <a:stretch>
            <a:fillRect/>
          </a:stretch>
        </p:blipFill>
        <p:spPr>
          <a:xfrm>
            <a:off x="6672944" y="2514600"/>
            <a:ext cx="2471056" cy="157249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Fibre Identification - Polyester</a:t>
            </a:r>
            <a:endParaRPr lang="en-PH" dirty="0"/>
          </a:p>
        </p:txBody>
      </p:sp>
      <p:sp>
        <p:nvSpPr>
          <p:cNvPr id="3" name="Content Placeholder 2"/>
          <p:cNvSpPr>
            <a:spLocks noGrp="1"/>
          </p:cNvSpPr>
          <p:nvPr>
            <p:ph sz="quarter" idx="1"/>
          </p:nvPr>
        </p:nvSpPr>
        <p:spPr/>
        <p:txBody>
          <a:bodyPr>
            <a:normAutofit fontScale="92500"/>
          </a:bodyPr>
          <a:lstStyle/>
          <a:p>
            <a:pPr lvl="0"/>
            <a:r>
              <a:rPr lang="en-GB" dirty="0" smtClean="0"/>
              <a:t>a man-made polymer extruded in molten state. </a:t>
            </a:r>
            <a:endParaRPr lang="en-PH" dirty="0" smtClean="0"/>
          </a:p>
          <a:p>
            <a:r>
              <a:rPr lang="en-GB" dirty="0" smtClean="0"/>
              <a:t>it is fairly inexpensive </a:t>
            </a:r>
            <a:endParaRPr lang="en-PH" dirty="0" smtClean="0"/>
          </a:p>
          <a:p>
            <a:r>
              <a:rPr lang="en-GB" dirty="0" smtClean="0"/>
              <a:t>it is not very absorbent to water but is absorbent to oils </a:t>
            </a:r>
            <a:endParaRPr lang="en-PH" dirty="0" smtClean="0"/>
          </a:p>
          <a:p>
            <a:r>
              <a:rPr lang="en-GB" dirty="0" smtClean="0"/>
              <a:t>it is easily wet cleanable and most soils are readily removed. It also dries fast </a:t>
            </a:r>
            <a:endParaRPr lang="en-PH" dirty="0" smtClean="0"/>
          </a:p>
          <a:p>
            <a:r>
              <a:rPr lang="en-GB" dirty="0" smtClean="0"/>
              <a:t>can be stained by oils in sweat and other oils due to its </a:t>
            </a:r>
            <a:r>
              <a:rPr lang="en-GB" dirty="0" err="1" smtClean="0"/>
              <a:t>oleophilic</a:t>
            </a:r>
            <a:r>
              <a:rPr lang="en-GB" dirty="0" smtClean="0"/>
              <a:t> properties. As the result will yellow with age </a:t>
            </a:r>
            <a:endParaRPr lang="en-PH" dirty="0" smtClean="0"/>
          </a:p>
          <a:p>
            <a:r>
              <a:rPr lang="en-GB" dirty="0" smtClean="0"/>
              <a:t>dry solvents may need to be used for removal of oils </a:t>
            </a:r>
            <a:endParaRPr lang="en-PH" dirty="0" smtClean="0"/>
          </a:p>
          <a:p>
            <a:r>
              <a:rPr lang="en-GB" dirty="0" smtClean="0"/>
              <a:t>often used to manufacture </a:t>
            </a:r>
            <a:r>
              <a:rPr lang="en-GB" dirty="0" err="1" smtClean="0"/>
              <a:t>microfibre</a:t>
            </a:r>
            <a:r>
              <a:rPr lang="en-GB" dirty="0" smtClean="0"/>
              <a:t>, which is a man made fibre finer than silk. </a:t>
            </a:r>
            <a:r>
              <a:rPr lang="en-GB" dirty="0" err="1" smtClean="0"/>
              <a:t>Microfibre</a:t>
            </a:r>
            <a:r>
              <a:rPr lang="en-GB" dirty="0" smtClean="0"/>
              <a:t> is used to make </a:t>
            </a:r>
            <a:r>
              <a:rPr lang="en-GB" dirty="0" err="1" smtClean="0"/>
              <a:t>Microsuede</a:t>
            </a:r>
            <a:r>
              <a:rPr lang="en-GB" dirty="0" smtClean="0"/>
              <a:t> and </a:t>
            </a:r>
            <a:r>
              <a:rPr lang="en-GB" dirty="0" err="1" smtClean="0"/>
              <a:t>Macrosuede</a:t>
            </a:r>
            <a:r>
              <a:rPr lang="en-GB" dirty="0" smtClean="0"/>
              <a:t> fabrics</a:t>
            </a:r>
            <a:endParaRPr lang="en-PH"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258</TotalTime>
  <Words>1876</Words>
  <Application>Microsoft Office PowerPoint</Application>
  <PresentationFormat>On-screen Show (4:3)</PresentationFormat>
  <Paragraphs>169</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Oriel</vt:lpstr>
      <vt:lpstr>Edry Upholstery cleaning</vt:lpstr>
      <vt:lpstr>Cleaning misconceptions</vt:lpstr>
      <vt:lpstr>Equipment required for upholstery cleaning </vt:lpstr>
      <vt:lpstr>Upholstery cleaning equipment</vt:lpstr>
      <vt:lpstr>Fibre types – cotton </vt:lpstr>
      <vt:lpstr>Indian or Haitian cotton</vt:lpstr>
      <vt:lpstr>Fibre types - Wool</vt:lpstr>
      <vt:lpstr>Fibre types - Nylon</vt:lpstr>
      <vt:lpstr>Fibre Identification - Polyester</vt:lpstr>
      <vt:lpstr>Fibre identification – olephine/polypropylene</vt:lpstr>
      <vt:lpstr>Upholstery cleaning systems – on-site dry solvent cleaning</vt:lpstr>
      <vt:lpstr>Upholstery cleaning systems – on-site dry solvent cleaning</vt:lpstr>
      <vt:lpstr>Upholstery cleaning systems – Wet Foam Shampoo</vt:lpstr>
      <vt:lpstr>Upholstery cleaning systems -Hot water extraction cleaning</vt:lpstr>
      <vt:lpstr>Pre-inspection and testing</vt:lpstr>
      <vt:lpstr>Pre-inspection and testing</vt:lpstr>
      <vt:lpstr>The ph scale</vt:lpstr>
      <vt:lpstr>The Ph of cleaning chemicals</vt:lpstr>
      <vt:lpstr>The Chemistry of Cleaning – T.A.C.T. – the cleaning pie</vt:lpstr>
      <vt:lpstr>T.a.c.t. – the cleaning pie</vt:lpstr>
      <vt:lpstr>The Chemistry of Cleaning – T.A.C.T. – the cleaning pie</vt:lpstr>
      <vt:lpstr>The cleaning Process – step 1, vacuum</vt:lpstr>
      <vt:lpstr>Step 2 – Removal of oily soils</vt:lpstr>
      <vt:lpstr>Step 3 – Soil Suspension</vt:lpstr>
      <vt:lpstr>Step 4 – Hot water Extraction</vt:lpstr>
      <vt:lpstr>Drying</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Electrodry Upholstery cleaning</dc:title>
  <dc:creator>Grant</dc:creator>
  <cp:lastModifiedBy>Michael Handa</cp:lastModifiedBy>
  <cp:revision>31</cp:revision>
  <dcterms:created xsi:type="dcterms:W3CDTF">2013-04-18T00:22:05Z</dcterms:created>
  <dcterms:modified xsi:type="dcterms:W3CDTF">2015-08-13T09:06:14Z</dcterms:modified>
</cp:coreProperties>
</file>