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68" r:id="rId3"/>
    <p:sldId id="257" r:id="rId4"/>
    <p:sldId id="267" r:id="rId5"/>
    <p:sldId id="271" r:id="rId6"/>
    <p:sldId id="265" r:id="rId7"/>
    <p:sldId id="258" r:id="rId8"/>
    <p:sldId id="269" r:id="rId9"/>
    <p:sldId id="264" r:id="rId10"/>
    <p:sldId id="259" r:id="rId11"/>
    <p:sldId id="266" r:id="rId12"/>
    <p:sldId id="272" r:id="rId13"/>
    <p:sldId id="270" r:id="rId14"/>
  </p:sldIdLst>
  <p:sldSz cx="9144000" cy="6858000" type="screen4x3"/>
  <p:notesSz cx="6797675" cy="9926638"/>
  <p:defaultTex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b="0">
                <a:latin typeface="+mn-lt"/>
                <a:cs typeface="+mn-cs"/>
              </a:defRPr>
            </a:lvl1pPr>
          </a:lstStyle>
          <a:p>
            <a:pPr>
              <a:defRPr/>
            </a:pPr>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b="0">
                <a:latin typeface="+mn-lt"/>
                <a:cs typeface="+mn-cs"/>
              </a:defRPr>
            </a:lvl1pPr>
          </a:lstStyle>
          <a:p>
            <a:pPr>
              <a:defRPr/>
            </a:pPr>
            <a:fld id="{D92CF3EF-72E9-4E8C-B3E3-7DE678C3DEB9}" type="datetimeFigureOut">
              <a:rPr lang="en-AU"/>
              <a:pPr>
                <a:defRPr/>
              </a:pPr>
              <a:t>13/08/2015</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b="0">
                <a:latin typeface="+mn-lt"/>
                <a:cs typeface="+mn-cs"/>
              </a:defRPr>
            </a:lvl1pPr>
          </a:lstStyle>
          <a:p>
            <a:pPr>
              <a:defRPr/>
            </a:pPr>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b="0">
                <a:latin typeface="+mn-lt"/>
                <a:cs typeface="+mn-cs"/>
              </a:defRPr>
            </a:lvl1pPr>
          </a:lstStyle>
          <a:p>
            <a:pPr>
              <a:defRPr/>
            </a:pPr>
            <a:fld id="{FAE8E976-1A8C-41BB-B79D-292970EF9779}" type="slidenum">
              <a:rPr lang="en-AU"/>
              <a:pPr>
                <a:defRPr/>
              </a:pPr>
              <a:t>‹#›</a:t>
            </a:fld>
            <a:endParaRPr lang="en-AU"/>
          </a:p>
        </p:txBody>
      </p:sp>
    </p:spTree>
    <p:extLst>
      <p:ext uri="{BB962C8B-B14F-4D97-AF65-F5344CB8AC3E}">
        <p14:creationId xmlns:p14="http://schemas.microsoft.com/office/powerpoint/2010/main" val="12310166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Work place Health &amp; Safety - Hazardous Chemicals</a:t>
            </a:r>
            <a:endParaRPr lang="en-AU" dirty="0"/>
          </a:p>
        </p:txBody>
      </p:sp>
      <p:sp>
        <p:nvSpPr>
          <p:cNvPr id="4" name="Slide Number Placeholder 3"/>
          <p:cNvSpPr>
            <a:spLocks noGrp="1"/>
          </p:cNvSpPr>
          <p:nvPr>
            <p:ph type="sldNum" sz="quarter" idx="10"/>
          </p:nvPr>
        </p:nvSpPr>
        <p:spPr/>
        <p:txBody>
          <a:bodyPr/>
          <a:lstStyle/>
          <a:p>
            <a:pPr>
              <a:defRPr/>
            </a:pPr>
            <a:fld id="{FAE8E976-1A8C-41BB-B79D-292970EF9779}" type="slidenum">
              <a:rPr lang="en-AU" smtClean="0"/>
              <a:pPr>
                <a:defRPr/>
              </a:pPr>
              <a:t>1</a:t>
            </a:fld>
            <a:endParaRPr lang="en-AU"/>
          </a:p>
        </p:txBody>
      </p:sp>
    </p:spTree>
    <p:extLst>
      <p:ext uri="{BB962C8B-B14F-4D97-AF65-F5344CB8AC3E}">
        <p14:creationId xmlns:p14="http://schemas.microsoft.com/office/powerpoint/2010/main" val="2380127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AU" dirty="0" smtClean="0"/>
              <a:t>WHS is about thinking before you do.</a:t>
            </a:r>
            <a:r>
              <a:rPr lang="en-AU" baseline="0" dirty="0" smtClean="0"/>
              <a:t> It is safety for Life at Home Work and Play</a:t>
            </a:r>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dirty="0" smtClean="0"/>
              <a:t>Issue and walk through Electrodry WHS Policy</a:t>
            </a: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FBBA7D-03B9-4CE1-BAF6-12DB7AAEEC63}" type="slidenum">
              <a:rPr lang="en-AU">
                <a:cs typeface="Arial" charset="0"/>
              </a:rPr>
              <a:pPr fontAlgn="base">
                <a:spcBef>
                  <a:spcPct val="0"/>
                </a:spcBef>
                <a:spcAft>
                  <a:spcPct val="0"/>
                </a:spcAft>
                <a:defRPr/>
              </a:pPr>
              <a:t>3</a:t>
            </a:fld>
            <a:endParaRPr lang="en-AU">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Ask the guys to open up there SDS folder</a:t>
            </a:r>
            <a:endParaRPr lang="en-AU" dirty="0"/>
          </a:p>
        </p:txBody>
      </p:sp>
      <p:sp>
        <p:nvSpPr>
          <p:cNvPr id="4" name="Slide Number Placeholder 3"/>
          <p:cNvSpPr>
            <a:spLocks noGrp="1"/>
          </p:cNvSpPr>
          <p:nvPr>
            <p:ph type="sldNum" sz="quarter" idx="10"/>
          </p:nvPr>
        </p:nvSpPr>
        <p:spPr/>
        <p:txBody>
          <a:bodyPr/>
          <a:lstStyle/>
          <a:p>
            <a:pPr>
              <a:defRPr/>
            </a:pPr>
            <a:fld id="{FAE8E976-1A8C-41BB-B79D-292970EF9779}" type="slidenum">
              <a:rPr lang="en-AU" smtClean="0"/>
              <a:pPr>
                <a:defRPr/>
              </a:pPr>
              <a:t>5</a:t>
            </a:fld>
            <a:endParaRPr lang="en-AU"/>
          </a:p>
        </p:txBody>
      </p:sp>
    </p:spTree>
    <p:extLst>
      <p:ext uri="{BB962C8B-B14F-4D97-AF65-F5344CB8AC3E}">
        <p14:creationId xmlns:p14="http://schemas.microsoft.com/office/powerpoint/2010/main" val="3010258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bwMode="auto">
          <a:noFill/>
        </p:spPr>
        <p:txBody>
          <a:bodyPr wrap="square" numCol="1" anchor="t" anchorCtr="0" compatLnSpc="1">
            <a:prstTxWarp prst="textNoShape">
              <a:avLst/>
            </a:prstTxWarp>
          </a:bodyPr>
          <a:lstStyle/>
          <a:p>
            <a:r>
              <a:rPr lang="en-AU" dirty="0" smtClean="0"/>
              <a:t>When you have gone through the SDS and “ What is a Hazardous Substance Register “  it will then be time to go over the whole Hazardous Substance Register index item by item and on the ones that are hazardous go to the SDS and explain to the techs what they need to do to be safe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p:spPr>
      </p:sp>
      <p:sp>
        <p:nvSpPr>
          <p:cNvPr id="45059" name="Rectangle 3"/>
          <p:cNvSpPr>
            <a:spLocks noGrp="1"/>
          </p:cNvSpPr>
          <p:nvPr>
            <p:ph type="body" idx="1"/>
          </p:nvPr>
        </p:nvSpPr>
        <p:spPr bwMode="auto">
          <a:noFill/>
        </p:spPr>
        <p:txBody>
          <a:bodyPr wrap="square" numCol="1" anchor="t" anchorCtr="0" compatLnSpc="1">
            <a:prstTxWarp prst="textNoShape">
              <a:avLst/>
            </a:prstTxWarp>
          </a:bodyPr>
          <a:lstStyle/>
          <a:p>
            <a:r>
              <a:rPr lang="en-AU" smtClean="0"/>
              <a:t>Get the tech’s to open there SDS folders and go through one of them so that they understand it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r>
              <a:rPr lang="en-AU" smtClean="0"/>
              <a:t>It would be a good idea to check the SDS / MSDS from time to time to make sure all your sheet’s are currant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Get </a:t>
            </a:r>
            <a:endParaRPr lang="en-AU" dirty="0"/>
          </a:p>
        </p:txBody>
      </p:sp>
      <p:sp>
        <p:nvSpPr>
          <p:cNvPr id="4" name="Slide Number Placeholder 3"/>
          <p:cNvSpPr>
            <a:spLocks noGrp="1"/>
          </p:cNvSpPr>
          <p:nvPr>
            <p:ph type="sldNum" sz="quarter" idx="10"/>
          </p:nvPr>
        </p:nvSpPr>
        <p:spPr/>
        <p:txBody>
          <a:bodyPr/>
          <a:lstStyle/>
          <a:p>
            <a:pPr>
              <a:defRPr/>
            </a:pPr>
            <a:fld id="{FAE8E976-1A8C-41BB-B79D-292970EF9779}" type="slidenum">
              <a:rPr lang="en-AU" smtClean="0"/>
              <a:pPr>
                <a:defRPr/>
              </a:pPr>
              <a:t>10</a:t>
            </a:fld>
            <a:endParaRPr lang="en-AU"/>
          </a:p>
        </p:txBody>
      </p:sp>
    </p:spTree>
    <p:extLst>
      <p:ext uri="{BB962C8B-B14F-4D97-AF65-F5344CB8AC3E}">
        <p14:creationId xmlns:p14="http://schemas.microsoft.com/office/powerpoint/2010/main" val="3353157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0" name="Straight Connector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b="0" dirty="0">
              <a:latin typeface="+mn-lt"/>
              <a:cs typeface="+mn-cs"/>
            </a:endParaRPr>
          </a:p>
        </p:txBody>
      </p:sp>
      <p:sp>
        <p:nvSpPr>
          <p:cNvPr id="11"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b="0" dirty="0">
              <a:latin typeface="+mn-lt"/>
              <a:cs typeface="+mn-cs"/>
            </a:endParaRPr>
          </a:p>
        </p:txBody>
      </p:sp>
      <p:sp>
        <p:nvSpPr>
          <p:cNvPr id="12" name="Straight Connector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b="0" dirty="0">
              <a:latin typeface="+mn-lt"/>
              <a:cs typeface="+mn-cs"/>
            </a:endParaRPr>
          </a:p>
        </p:txBody>
      </p:sp>
      <p:sp>
        <p:nvSpPr>
          <p:cNvPr id="13"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b="0" dirty="0">
              <a:latin typeface="+mn-lt"/>
              <a:cs typeface="+mn-cs"/>
            </a:endParaRPr>
          </a:p>
        </p:txBody>
      </p:sp>
      <p:sp>
        <p:nvSpPr>
          <p:cNvPr id="14"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b="0" dirty="0">
              <a:latin typeface="+mn-lt"/>
              <a:cs typeface="+mn-cs"/>
            </a:endParaRPr>
          </a:p>
        </p:txBody>
      </p:sp>
      <p:sp>
        <p:nvSpPr>
          <p:cNvPr id="15" name="Straight Connector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b="0" dirty="0">
              <a:latin typeface="+mn-lt"/>
              <a:cs typeface="+mn-cs"/>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7"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Oval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9" name="Oval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20" name="Oval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21" name="Oval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B386E798-39F5-401C-80B7-65C55534933B}" type="datetimeFigureOut">
              <a:rPr lang="en-PH"/>
              <a:pPr>
                <a:defRPr/>
              </a:pPr>
              <a:t>8/13/2015</a:t>
            </a:fld>
            <a:endParaRPr lang="en-PH" dirty="0"/>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PH"/>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282ACA05-A720-42BE-BA32-6C751B9B2F3A}" type="slidenum">
              <a:rPr lang="en-PH"/>
              <a:pPr>
                <a:defRPr/>
              </a:pPr>
              <a:t>‹#›</a:t>
            </a:fld>
            <a:endParaRPr lang="en-PH"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45AB6E6-C075-4486-9AE2-EA87975A1E49}" type="datetimeFigureOut">
              <a:rPr lang="en-PH"/>
              <a:pPr>
                <a:defRPr/>
              </a:pPr>
              <a:t>8/13/2015</a:t>
            </a:fld>
            <a:endParaRPr lang="en-PH" dirty="0"/>
          </a:p>
        </p:txBody>
      </p:sp>
      <p:sp>
        <p:nvSpPr>
          <p:cNvPr id="5" name="Footer Placeholder 2"/>
          <p:cNvSpPr>
            <a:spLocks noGrp="1"/>
          </p:cNvSpPr>
          <p:nvPr>
            <p:ph type="ftr" sz="quarter" idx="11"/>
          </p:nvPr>
        </p:nvSpPr>
        <p:spPr/>
        <p:txBody>
          <a:bodyPr/>
          <a:lstStyle>
            <a:lvl1pPr>
              <a:defRPr/>
            </a:lvl1pPr>
          </a:lstStyle>
          <a:p>
            <a:pPr>
              <a:defRPr/>
            </a:pPr>
            <a:endParaRPr lang="en-PH"/>
          </a:p>
        </p:txBody>
      </p:sp>
      <p:sp>
        <p:nvSpPr>
          <p:cNvPr id="6" name="Slide Number Placeholder 22"/>
          <p:cNvSpPr>
            <a:spLocks noGrp="1"/>
          </p:cNvSpPr>
          <p:nvPr>
            <p:ph type="sldNum" sz="quarter" idx="12"/>
          </p:nvPr>
        </p:nvSpPr>
        <p:spPr/>
        <p:txBody>
          <a:bodyPr/>
          <a:lstStyle>
            <a:lvl1pPr>
              <a:defRPr/>
            </a:lvl1pPr>
          </a:lstStyle>
          <a:p>
            <a:pPr>
              <a:defRPr/>
            </a:pPr>
            <a:fld id="{3D6A3004-54C1-41ED-A2FB-39A8390B371A}" type="slidenum">
              <a:rPr lang="en-PH"/>
              <a:pPr>
                <a:defRPr/>
              </a:pPr>
              <a:t>‹#›</a:t>
            </a:fld>
            <a:endParaRPr lang="en-PH"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F61DDF3-53AB-4422-9A95-D6D4AA161767}" type="datetimeFigureOut">
              <a:rPr lang="en-PH"/>
              <a:pPr>
                <a:defRPr/>
              </a:pPr>
              <a:t>8/13/2015</a:t>
            </a:fld>
            <a:endParaRPr lang="en-PH" dirty="0"/>
          </a:p>
        </p:txBody>
      </p:sp>
      <p:sp>
        <p:nvSpPr>
          <p:cNvPr id="5" name="Footer Placeholder 2"/>
          <p:cNvSpPr>
            <a:spLocks noGrp="1"/>
          </p:cNvSpPr>
          <p:nvPr>
            <p:ph type="ftr" sz="quarter" idx="11"/>
          </p:nvPr>
        </p:nvSpPr>
        <p:spPr/>
        <p:txBody>
          <a:bodyPr/>
          <a:lstStyle>
            <a:lvl1pPr>
              <a:defRPr/>
            </a:lvl1pPr>
          </a:lstStyle>
          <a:p>
            <a:pPr>
              <a:defRPr/>
            </a:pPr>
            <a:endParaRPr lang="en-PH"/>
          </a:p>
        </p:txBody>
      </p:sp>
      <p:sp>
        <p:nvSpPr>
          <p:cNvPr id="6" name="Slide Number Placeholder 22"/>
          <p:cNvSpPr>
            <a:spLocks noGrp="1"/>
          </p:cNvSpPr>
          <p:nvPr>
            <p:ph type="sldNum" sz="quarter" idx="12"/>
          </p:nvPr>
        </p:nvSpPr>
        <p:spPr/>
        <p:txBody>
          <a:bodyPr/>
          <a:lstStyle>
            <a:lvl1pPr>
              <a:defRPr/>
            </a:lvl1pPr>
          </a:lstStyle>
          <a:p>
            <a:pPr>
              <a:defRPr/>
            </a:pPr>
            <a:fld id="{CB7DD1CC-CFE1-4D8D-8493-61E20142547C}" type="slidenum">
              <a:rPr lang="en-PH"/>
              <a:pPr>
                <a:defRPr/>
              </a:pPr>
              <a:t>‹#›</a:t>
            </a:fld>
            <a:endParaRPr lang="en-PH"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835EBCE5-FD97-4623-BF18-D5BA14323DFF}" type="datetimeFigureOut">
              <a:rPr lang="en-PH"/>
              <a:pPr>
                <a:defRPr/>
              </a:pPr>
              <a:t>8/13/2015</a:t>
            </a:fld>
            <a:endParaRPr lang="en-PH" dirty="0"/>
          </a:p>
        </p:txBody>
      </p:sp>
      <p:sp>
        <p:nvSpPr>
          <p:cNvPr id="5" name="Slide Number Placeholder 8"/>
          <p:cNvSpPr>
            <a:spLocks noGrp="1"/>
          </p:cNvSpPr>
          <p:nvPr>
            <p:ph type="sldNum" sz="quarter" idx="11"/>
          </p:nvPr>
        </p:nvSpPr>
        <p:spPr/>
        <p:txBody>
          <a:bodyPr rtlCol="0"/>
          <a:lstStyle>
            <a:lvl1pPr>
              <a:defRPr/>
            </a:lvl1pPr>
          </a:lstStyle>
          <a:p>
            <a:pPr>
              <a:defRPr/>
            </a:pPr>
            <a:fld id="{D45C904D-A3DD-4470-ACB3-3D8B6800B6A4}" type="slidenum">
              <a:rPr lang="en-PH"/>
              <a:pPr>
                <a:defRPr/>
              </a:pPr>
              <a:t>‹#›</a:t>
            </a:fld>
            <a:endParaRPr lang="en-PH" dirty="0"/>
          </a:p>
        </p:txBody>
      </p:sp>
      <p:sp>
        <p:nvSpPr>
          <p:cNvPr id="6" name="Footer Placeholder 9"/>
          <p:cNvSpPr>
            <a:spLocks noGrp="1"/>
          </p:cNvSpPr>
          <p:nvPr>
            <p:ph type="ftr" sz="quarter" idx="12"/>
          </p:nvPr>
        </p:nvSpPr>
        <p:spPr/>
        <p:txBody>
          <a:bodyPr rtlCol="0"/>
          <a:lstStyle>
            <a:lvl1pPr>
              <a:defRPr/>
            </a:lvl1pPr>
          </a:lstStyle>
          <a:p>
            <a:pPr>
              <a:defRPr/>
            </a:pPr>
            <a:endParaRPr lang="en-P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8" name="Straight Connector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b="0" dirty="0">
              <a:latin typeface="+mn-lt"/>
              <a:cs typeface="+mn-cs"/>
            </a:endParaRPr>
          </a:p>
        </p:txBody>
      </p:sp>
      <p:sp>
        <p:nvSpPr>
          <p:cNvPr id="9"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b="0" dirty="0">
              <a:latin typeface="+mn-lt"/>
              <a:cs typeface="+mn-cs"/>
            </a:endParaRPr>
          </a:p>
        </p:txBody>
      </p:sp>
      <p:sp>
        <p:nvSpPr>
          <p:cNvPr id="10" name="Straight Connector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b="0" dirty="0">
              <a:latin typeface="+mn-lt"/>
              <a:cs typeface="+mn-cs"/>
            </a:endParaRPr>
          </a:p>
        </p:txBody>
      </p:sp>
      <p:sp>
        <p:nvSpPr>
          <p:cNvPr id="11"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b="0" dirty="0">
              <a:latin typeface="+mn-lt"/>
              <a:cs typeface="+mn-cs"/>
            </a:endParaRPr>
          </a:p>
        </p:txBody>
      </p:sp>
      <p:sp>
        <p:nvSpPr>
          <p:cNvPr id="12"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b="0" dirty="0">
              <a:latin typeface="+mn-lt"/>
              <a:cs typeface="+mn-cs"/>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4"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5" name="Oval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6" name="Oval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7" name="Oval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Oval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9" name="Straight Connector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b="0" dirty="0">
              <a:latin typeface="+mn-lt"/>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7762E8A6-3780-4CE3-8ED6-11D2FC76D437}" type="datetimeFigureOut">
              <a:rPr lang="en-PH"/>
              <a:pPr>
                <a:defRPr/>
              </a:pPr>
              <a:t>8/13/2015</a:t>
            </a:fld>
            <a:endParaRPr lang="en-PH" dirty="0"/>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PH"/>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6C5D93BC-4867-43AB-858D-3A6DF5ED5AA6}" type="slidenum">
              <a:rPr lang="en-PH"/>
              <a:pPr>
                <a:defRPr/>
              </a:pPr>
              <a:t>‹#›</a:t>
            </a:fld>
            <a:endParaRPr lang="en-PH"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70476E1-E01B-4C5A-9521-991965BA916C}" type="datetimeFigureOut">
              <a:rPr lang="en-PH"/>
              <a:pPr>
                <a:defRPr/>
              </a:pPr>
              <a:t>8/13/2015</a:t>
            </a:fld>
            <a:endParaRPr lang="en-PH" dirty="0"/>
          </a:p>
        </p:txBody>
      </p:sp>
      <p:sp>
        <p:nvSpPr>
          <p:cNvPr id="6" name="Footer Placeholder 2"/>
          <p:cNvSpPr>
            <a:spLocks noGrp="1"/>
          </p:cNvSpPr>
          <p:nvPr>
            <p:ph type="ftr" sz="quarter" idx="11"/>
          </p:nvPr>
        </p:nvSpPr>
        <p:spPr/>
        <p:txBody>
          <a:bodyPr/>
          <a:lstStyle>
            <a:lvl1pPr>
              <a:defRPr/>
            </a:lvl1pPr>
          </a:lstStyle>
          <a:p>
            <a:pPr>
              <a:defRPr/>
            </a:pPr>
            <a:endParaRPr lang="en-PH"/>
          </a:p>
        </p:txBody>
      </p:sp>
      <p:sp>
        <p:nvSpPr>
          <p:cNvPr id="7" name="Slide Number Placeholder 22"/>
          <p:cNvSpPr>
            <a:spLocks noGrp="1"/>
          </p:cNvSpPr>
          <p:nvPr>
            <p:ph type="sldNum" sz="quarter" idx="12"/>
          </p:nvPr>
        </p:nvSpPr>
        <p:spPr/>
        <p:txBody>
          <a:bodyPr/>
          <a:lstStyle>
            <a:lvl1pPr>
              <a:defRPr/>
            </a:lvl1pPr>
          </a:lstStyle>
          <a:p>
            <a:pPr>
              <a:defRPr/>
            </a:pPr>
            <a:fld id="{A4A56898-6DB8-41AB-BAA6-45FCE3A0B968}" type="slidenum">
              <a:rPr lang="en-PH"/>
              <a:pPr>
                <a:defRPr/>
              </a:pPr>
              <a:t>‹#›</a:t>
            </a:fld>
            <a:endParaRPr lang="en-PH"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FDC548E6-2127-4AB9-8214-DD7A010327AC}" type="datetimeFigureOut">
              <a:rPr lang="en-PH"/>
              <a:pPr>
                <a:defRPr/>
              </a:pPr>
              <a:t>8/13/2015</a:t>
            </a:fld>
            <a:endParaRPr lang="en-PH" dirty="0"/>
          </a:p>
        </p:txBody>
      </p:sp>
      <p:sp>
        <p:nvSpPr>
          <p:cNvPr id="8" name="Footer Placeholder 2"/>
          <p:cNvSpPr>
            <a:spLocks noGrp="1"/>
          </p:cNvSpPr>
          <p:nvPr>
            <p:ph type="ftr" sz="quarter" idx="11"/>
          </p:nvPr>
        </p:nvSpPr>
        <p:spPr/>
        <p:txBody>
          <a:bodyPr/>
          <a:lstStyle>
            <a:lvl1pPr>
              <a:defRPr/>
            </a:lvl1pPr>
          </a:lstStyle>
          <a:p>
            <a:pPr>
              <a:defRPr/>
            </a:pPr>
            <a:endParaRPr lang="en-PH"/>
          </a:p>
        </p:txBody>
      </p:sp>
      <p:sp>
        <p:nvSpPr>
          <p:cNvPr id="9" name="Slide Number Placeholder 22"/>
          <p:cNvSpPr>
            <a:spLocks noGrp="1"/>
          </p:cNvSpPr>
          <p:nvPr>
            <p:ph type="sldNum" sz="quarter" idx="12"/>
          </p:nvPr>
        </p:nvSpPr>
        <p:spPr/>
        <p:txBody>
          <a:bodyPr/>
          <a:lstStyle>
            <a:lvl1pPr>
              <a:defRPr/>
            </a:lvl1pPr>
          </a:lstStyle>
          <a:p>
            <a:pPr>
              <a:defRPr/>
            </a:pPr>
            <a:fld id="{C38A0762-56A7-4D8D-A90A-90B68076C30A}" type="slidenum">
              <a:rPr lang="en-PH"/>
              <a:pPr>
                <a:defRPr/>
              </a:pPr>
              <a:t>‹#›</a:t>
            </a:fld>
            <a:endParaRPr lang="en-PH"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12DF5C00-AE97-4838-B49D-167F582617E5}" type="datetimeFigureOut">
              <a:rPr lang="en-PH"/>
              <a:pPr>
                <a:defRPr/>
              </a:pPr>
              <a:t>8/13/2015</a:t>
            </a:fld>
            <a:endParaRPr lang="en-PH" dirty="0"/>
          </a:p>
        </p:txBody>
      </p:sp>
      <p:sp>
        <p:nvSpPr>
          <p:cNvPr id="4" name="Slide Number Placeholder 6"/>
          <p:cNvSpPr>
            <a:spLocks noGrp="1"/>
          </p:cNvSpPr>
          <p:nvPr>
            <p:ph type="sldNum" sz="quarter" idx="11"/>
          </p:nvPr>
        </p:nvSpPr>
        <p:spPr/>
        <p:txBody>
          <a:bodyPr rtlCol="0"/>
          <a:lstStyle>
            <a:lvl1pPr>
              <a:defRPr/>
            </a:lvl1pPr>
          </a:lstStyle>
          <a:p>
            <a:pPr>
              <a:defRPr/>
            </a:pPr>
            <a:fld id="{F4972946-6B71-42EE-AA8A-B8BFF8592F8D}" type="slidenum">
              <a:rPr lang="en-PH"/>
              <a:pPr>
                <a:defRPr/>
              </a:pPr>
              <a:t>‹#›</a:t>
            </a:fld>
            <a:endParaRPr lang="en-PH" dirty="0"/>
          </a:p>
        </p:txBody>
      </p:sp>
      <p:sp>
        <p:nvSpPr>
          <p:cNvPr id="5" name="Footer Placeholder 7"/>
          <p:cNvSpPr>
            <a:spLocks noGrp="1"/>
          </p:cNvSpPr>
          <p:nvPr>
            <p:ph type="ftr" sz="quarter" idx="12"/>
          </p:nvPr>
        </p:nvSpPr>
        <p:spPr/>
        <p:txBody>
          <a:bodyPr rtlCol="0"/>
          <a:lstStyle>
            <a:lvl1pPr>
              <a:defRPr/>
            </a:lvl1pPr>
          </a:lstStyle>
          <a:p>
            <a:pPr>
              <a:defRPr/>
            </a:pPr>
            <a:endParaRPr lang="en-P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F5D6C0D4-931E-4A65-ADDE-D6B18A1D094D}" type="datetimeFigureOut">
              <a:rPr lang="en-PH"/>
              <a:pPr>
                <a:defRPr/>
              </a:pPr>
              <a:t>8/13/2015</a:t>
            </a:fld>
            <a:endParaRPr lang="en-PH" dirty="0"/>
          </a:p>
        </p:txBody>
      </p:sp>
      <p:sp>
        <p:nvSpPr>
          <p:cNvPr id="3" name="Footer Placeholder 2"/>
          <p:cNvSpPr>
            <a:spLocks noGrp="1"/>
          </p:cNvSpPr>
          <p:nvPr>
            <p:ph type="ftr" sz="quarter" idx="11"/>
          </p:nvPr>
        </p:nvSpPr>
        <p:spPr/>
        <p:txBody>
          <a:bodyPr/>
          <a:lstStyle>
            <a:lvl1pPr>
              <a:defRPr/>
            </a:lvl1pPr>
          </a:lstStyle>
          <a:p>
            <a:pPr>
              <a:defRPr/>
            </a:pPr>
            <a:endParaRPr lang="en-PH"/>
          </a:p>
        </p:txBody>
      </p:sp>
      <p:sp>
        <p:nvSpPr>
          <p:cNvPr id="4" name="Slide Number Placeholder 22"/>
          <p:cNvSpPr>
            <a:spLocks noGrp="1"/>
          </p:cNvSpPr>
          <p:nvPr>
            <p:ph type="sldNum" sz="quarter" idx="12"/>
          </p:nvPr>
        </p:nvSpPr>
        <p:spPr/>
        <p:txBody>
          <a:bodyPr/>
          <a:lstStyle>
            <a:lvl1pPr>
              <a:defRPr/>
            </a:lvl1pPr>
          </a:lstStyle>
          <a:p>
            <a:pPr>
              <a:defRPr/>
            </a:pPr>
            <a:fld id="{53F0C96F-5E78-4DDD-9A70-49CB578871D0}" type="slidenum">
              <a:rPr lang="en-PH"/>
              <a:pPr>
                <a:defRPr/>
              </a:pPr>
              <a:t>‹#›</a:t>
            </a:fld>
            <a:endParaRPr lang="en-PH"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b="0" dirty="0">
              <a:latin typeface="+mn-lt"/>
              <a:cs typeface="+mn-cs"/>
            </a:endParaRPr>
          </a:p>
        </p:txBody>
      </p:sp>
      <p:sp>
        <p:nvSpPr>
          <p:cNvPr id="6"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b="0" dirty="0">
              <a:latin typeface="+mn-lt"/>
              <a:cs typeface="+mn-cs"/>
            </a:endParaRPr>
          </a:p>
        </p:txBody>
      </p:sp>
      <p:sp>
        <p:nvSpPr>
          <p:cNvPr id="7" name="Straight Connector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b="0" dirty="0">
              <a:latin typeface="+mn-lt"/>
              <a:cs typeface="+mn-cs"/>
            </a:endParaRPr>
          </a:p>
        </p:txBody>
      </p:sp>
      <p:sp>
        <p:nvSpPr>
          <p:cNvPr id="8"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b="0" dirty="0">
              <a:latin typeface="+mn-lt"/>
              <a:cs typeface="+mn-cs"/>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0"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b="0" dirty="0">
              <a:latin typeface="+mn-lt"/>
              <a:cs typeface="+mn-cs"/>
            </a:endParaRPr>
          </a:p>
        </p:txBody>
      </p:sp>
      <p:sp>
        <p:nvSpPr>
          <p:cNvPr id="11" name="Oval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0F2133D9-284B-4622-AA96-28700C72811A}" type="datetimeFigureOut">
              <a:rPr lang="en-PH"/>
              <a:pPr>
                <a:defRPr/>
              </a:pPr>
              <a:t>8/13/2015</a:t>
            </a:fld>
            <a:endParaRPr lang="en-PH" dirty="0"/>
          </a:p>
        </p:txBody>
      </p:sp>
      <p:sp>
        <p:nvSpPr>
          <p:cNvPr id="13" name="Slide Number Placeholder 21"/>
          <p:cNvSpPr>
            <a:spLocks noGrp="1"/>
          </p:cNvSpPr>
          <p:nvPr>
            <p:ph type="sldNum" sz="quarter" idx="11"/>
          </p:nvPr>
        </p:nvSpPr>
        <p:spPr/>
        <p:txBody>
          <a:bodyPr rtlCol="0"/>
          <a:lstStyle>
            <a:lvl1pPr>
              <a:defRPr/>
            </a:lvl1pPr>
          </a:lstStyle>
          <a:p>
            <a:pPr>
              <a:defRPr/>
            </a:pPr>
            <a:fld id="{06517B7D-CF8A-4A9C-95D6-A2B15CC8EC71}" type="slidenum">
              <a:rPr lang="en-PH"/>
              <a:pPr>
                <a:defRPr/>
              </a:pPr>
              <a:t>‹#›</a:t>
            </a:fld>
            <a:endParaRPr lang="en-PH" dirty="0"/>
          </a:p>
        </p:txBody>
      </p:sp>
      <p:sp>
        <p:nvSpPr>
          <p:cNvPr id="14" name="Footer Placeholder 22"/>
          <p:cNvSpPr>
            <a:spLocks noGrp="1"/>
          </p:cNvSpPr>
          <p:nvPr>
            <p:ph type="ftr" sz="quarter" idx="12"/>
          </p:nvPr>
        </p:nvSpPr>
        <p:spPr/>
        <p:txBody>
          <a:bodyPr rtlCol="0"/>
          <a:lstStyle>
            <a:lvl1pPr>
              <a:defRPr/>
            </a:lvl1pPr>
          </a:lstStyle>
          <a:p>
            <a:pPr>
              <a:defRPr/>
            </a:pPr>
            <a:endParaRPr lang="en-PH"/>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b="0" dirty="0">
              <a:latin typeface="+mn-lt"/>
              <a:cs typeface="+mn-cs"/>
            </a:endParaRPr>
          </a:p>
        </p:txBody>
      </p:sp>
      <p:sp>
        <p:nvSpPr>
          <p:cNvPr id="6" name="Oval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7"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b="0" dirty="0">
              <a:latin typeface="+mn-lt"/>
              <a:cs typeface="+mn-cs"/>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9"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b="0" dirty="0">
              <a:latin typeface="+mn-lt"/>
              <a:cs typeface="+mn-cs"/>
            </a:endParaRPr>
          </a:p>
        </p:txBody>
      </p:sp>
      <p:sp>
        <p:nvSpPr>
          <p:cNvPr id="10"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b="0" dirty="0">
              <a:latin typeface="+mn-lt"/>
              <a:cs typeface="+mn-cs"/>
            </a:endParaRPr>
          </a:p>
        </p:txBody>
      </p:sp>
      <p:sp>
        <p:nvSpPr>
          <p:cNvPr id="11" name="Straight Connector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b="0" dirty="0">
              <a:latin typeface="+mn-lt"/>
              <a:cs typeface="+mn-cs"/>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95B9D1CE-6208-443A-A788-0B416AD8775B}" type="datetimeFigureOut">
              <a:rPr lang="en-PH"/>
              <a:pPr>
                <a:defRPr/>
              </a:pPr>
              <a:t>8/13/2015</a:t>
            </a:fld>
            <a:endParaRPr lang="en-PH" dirty="0"/>
          </a:p>
        </p:txBody>
      </p:sp>
      <p:sp>
        <p:nvSpPr>
          <p:cNvPr id="13" name="Slide Number Placeholder 17"/>
          <p:cNvSpPr>
            <a:spLocks noGrp="1"/>
          </p:cNvSpPr>
          <p:nvPr>
            <p:ph type="sldNum" sz="quarter" idx="11"/>
          </p:nvPr>
        </p:nvSpPr>
        <p:spPr/>
        <p:txBody>
          <a:bodyPr rtlCol="0"/>
          <a:lstStyle>
            <a:lvl1pPr>
              <a:defRPr/>
            </a:lvl1pPr>
          </a:lstStyle>
          <a:p>
            <a:pPr>
              <a:defRPr/>
            </a:pPr>
            <a:fld id="{A0EB032F-3BE8-482D-99FB-3B511D1B11DF}" type="slidenum">
              <a:rPr lang="en-PH"/>
              <a:pPr>
                <a:defRPr/>
              </a:pPr>
              <a:t>‹#›</a:t>
            </a:fld>
            <a:endParaRPr lang="en-PH" dirty="0"/>
          </a:p>
        </p:txBody>
      </p:sp>
      <p:sp>
        <p:nvSpPr>
          <p:cNvPr id="14" name="Footer Placeholder 20"/>
          <p:cNvSpPr>
            <a:spLocks noGrp="1"/>
          </p:cNvSpPr>
          <p:nvPr>
            <p:ph type="ftr" sz="quarter" idx="12"/>
          </p:nvPr>
        </p:nvSpPr>
        <p:spPr/>
        <p:txBody>
          <a:bodyPr rtlCol="0"/>
          <a:lstStyle>
            <a:lvl1pPr>
              <a:defRPr/>
            </a:lvl1pPr>
          </a:lstStyle>
          <a:p>
            <a:pPr>
              <a:defRPr/>
            </a:pPr>
            <a:endParaRPr lang="en-P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b="0" dirty="0">
              <a:latin typeface="+mn-lt"/>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b="0">
                <a:solidFill>
                  <a:schemeClr val="tx2"/>
                </a:solidFill>
                <a:latin typeface="+mn-lt"/>
                <a:cs typeface="+mn-cs"/>
              </a:defRPr>
            </a:lvl1pPr>
          </a:lstStyle>
          <a:p>
            <a:pPr>
              <a:defRPr/>
            </a:pPr>
            <a:fld id="{121DCEAB-31A8-49D7-B017-817E0FAA1BF3}" type="datetimeFigureOut">
              <a:rPr lang="en-PH"/>
              <a:pPr>
                <a:defRPr/>
              </a:pPr>
              <a:t>8/13/2015</a:t>
            </a:fld>
            <a:endParaRPr lang="en-PH" dirty="0"/>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b="0">
                <a:solidFill>
                  <a:schemeClr val="tx2"/>
                </a:solidFill>
                <a:latin typeface="+mn-lt"/>
                <a:cs typeface="+mn-cs"/>
              </a:defRPr>
            </a:lvl1pPr>
          </a:lstStyle>
          <a:p>
            <a:pPr>
              <a:defRPr/>
            </a:pPr>
            <a:endParaRPr lang="en-PH"/>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b="0" dirty="0">
              <a:latin typeface="+mn-lt"/>
              <a:cs typeface="+mn-cs"/>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b="0" dirty="0">
              <a:latin typeface="+mn-lt"/>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b="0" dirty="0">
              <a:latin typeface="+mn-lt"/>
              <a:cs typeface="+mn-cs"/>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79C8D91E-D7D3-4B3B-B495-62548B512215}" type="slidenum">
              <a:rPr lang="en-PH"/>
              <a:pPr>
                <a:defRPr/>
              </a:pPr>
              <a:t>‹#›</a:t>
            </a:fld>
            <a:endParaRPr lang="en-PH"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1" r:id="rId4"/>
    <p:sldLayoutId id="2147483670" r:id="rId5"/>
    <p:sldLayoutId id="2147483675" r:id="rId6"/>
    <p:sldLayoutId id="2147483669" r:id="rId7"/>
    <p:sldLayoutId id="2147483676" r:id="rId8"/>
    <p:sldLayoutId id="2147483677" r:id="rId9"/>
    <p:sldLayoutId id="2147483668" r:id="rId10"/>
    <p:sldLayoutId id="2147483667"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3124200"/>
            <a:ext cx="6172200" cy="1893888"/>
          </a:xfrm>
        </p:spPr>
        <p:txBody>
          <a:bodyPr/>
          <a:lstStyle/>
          <a:p>
            <a:pPr eaLnBrk="1" fontAlgn="auto" hangingPunct="1">
              <a:spcAft>
                <a:spcPts val="0"/>
              </a:spcAft>
              <a:defRPr/>
            </a:pPr>
            <a:r>
              <a:rPr lang="en-PH" dirty="0" smtClean="0">
                <a:solidFill>
                  <a:srgbClr val="FF0000"/>
                </a:solidFill>
              </a:rPr>
              <a:t>W</a:t>
            </a:r>
            <a:r>
              <a:rPr lang="en-PH" dirty="0" smtClean="0"/>
              <a:t>ork place </a:t>
            </a:r>
            <a:r>
              <a:rPr lang="en-PH" dirty="0" smtClean="0">
                <a:solidFill>
                  <a:srgbClr val="FF0000"/>
                </a:solidFill>
              </a:rPr>
              <a:t>H</a:t>
            </a:r>
            <a:r>
              <a:rPr lang="en-PH" dirty="0" smtClean="0"/>
              <a:t>ealth &amp; </a:t>
            </a:r>
            <a:r>
              <a:rPr lang="en-PH" dirty="0" smtClean="0">
                <a:solidFill>
                  <a:srgbClr val="FF0000"/>
                </a:solidFill>
              </a:rPr>
              <a:t>S</a:t>
            </a:r>
            <a:r>
              <a:rPr lang="en-PH" dirty="0" smtClean="0"/>
              <a:t>afety</a:t>
            </a:r>
            <a:endParaRPr lang="en-PH" dirty="0"/>
          </a:p>
        </p:txBody>
      </p:sp>
      <p:sp>
        <p:nvSpPr>
          <p:cNvPr id="14338" name="Subtitle 2"/>
          <p:cNvSpPr>
            <a:spLocks noGrp="1"/>
          </p:cNvSpPr>
          <p:nvPr>
            <p:ph type="subTitle" idx="1"/>
          </p:nvPr>
        </p:nvSpPr>
        <p:spPr>
          <a:xfrm>
            <a:off x="2286000" y="5003800"/>
            <a:ext cx="6172200" cy="1371600"/>
          </a:xfrm>
        </p:spPr>
        <p:txBody>
          <a:bodyPr/>
          <a:lstStyle/>
          <a:p>
            <a:pPr eaLnBrk="1" hangingPunct="1"/>
            <a:r>
              <a:rPr lang="en-PH" dirty="0" smtClean="0"/>
              <a:t>Hazardous Chemicals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PH" dirty="0" smtClean="0"/>
              <a:t> </a:t>
            </a:r>
            <a:endParaRPr lang="en-PH" dirty="0"/>
          </a:p>
        </p:txBody>
      </p:sp>
      <p:sp>
        <p:nvSpPr>
          <p:cNvPr id="23555" name="AutoShape 4" descr="Image result for sds and msds photos"/>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AU"/>
          </a:p>
        </p:txBody>
      </p:sp>
      <p:sp>
        <p:nvSpPr>
          <p:cNvPr id="23556" name="AutoShape 6" descr="Image result for sds and msds photos"/>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AU"/>
          </a:p>
        </p:txBody>
      </p:sp>
      <p:sp>
        <p:nvSpPr>
          <p:cNvPr id="23557" name="AutoShape 8" descr="Image result for sds and msds photos"/>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AU"/>
          </a:p>
        </p:txBody>
      </p:sp>
      <p:sp>
        <p:nvSpPr>
          <p:cNvPr id="3" name="Title 1"/>
          <p:cNvSpPr>
            <a:spLocks/>
          </p:cNvSpPr>
          <p:nvPr/>
        </p:nvSpPr>
        <p:spPr bwMode="auto">
          <a:xfrm>
            <a:off x="468313" y="260350"/>
            <a:ext cx="7467600" cy="1143000"/>
          </a:xfrm>
          <a:prstGeom prst="rect">
            <a:avLst/>
          </a:prstGeom>
          <a:noFill/>
          <a:ln w="9525">
            <a:noFill/>
            <a:miter lim="800000"/>
            <a:headEnd/>
            <a:tailEnd/>
          </a:ln>
        </p:spPr>
        <p:txBody>
          <a:bodyPr anchor="b"/>
          <a:lstStyle/>
          <a:p>
            <a:pPr fontAlgn="auto">
              <a:spcAft>
                <a:spcPts val="0"/>
              </a:spcAft>
              <a:defRPr/>
            </a:pPr>
            <a:r>
              <a:rPr lang="en-PH" sz="3000" b="0" cap="small" dirty="0">
                <a:solidFill>
                  <a:schemeClr val="tx2"/>
                </a:solidFill>
                <a:latin typeface="+mj-lt"/>
                <a:ea typeface="+mj-ea"/>
                <a:cs typeface="+mj-cs"/>
              </a:rPr>
              <a:t> </a:t>
            </a:r>
          </a:p>
        </p:txBody>
      </p:sp>
      <p:pic>
        <p:nvPicPr>
          <p:cNvPr id="23559" name="Picture 12" descr="SDS-MSDS-GHS-sized_0"/>
          <p:cNvPicPr>
            <a:picLocks noChangeAspect="1" noChangeArrowheads="1"/>
          </p:cNvPicPr>
          <p:nvPr/>
        </p:nvPicPr>
        <p:blipFill>
          <a:blip r:embed="rId3"/>
          <a:srcRect/>
          <a:stretch>
            <a:fillRect/>
          </a:stretch>
        </p:blipFill>
        <p:spPr bwMode="auto">
          <a:xfrm>
            <a:off x="468313" y="198438"/>
            <a:ext cx="7996997" cy="2773152"/>
          </a:xfrm>
          <a:prstGeom prst="rect">
            <a:avLst/>
          </a:prstGeom>
          <a:noFill/>
          <a:ln w="9525">
            <a:noFill/>
            <a:miter lim="800000"/>
            <a:headEnd/>
            <a:tailEnd/>
          </a:ln>
        </p:spPr>
      </p:pic>
      <p:pic>
        <p:nvPicPr>
          <p:cNvPr id="23560" name="Picture 14" descr="MSDS2-220x300"/>
          <p:cNvPicPr>
            <a:picLocks noChangeAspect="1" noChangeArrowheads="1"/>
          </p:cNvPicPr>
          <p:nvPr/>
        </p:nvPicPr>
        <p:blipFill>
          <a:blip r:embed="rId4"/>
          <a:srcRect/>
          <a:stretch>
            <a:fillRect/>
          </a:stretch>
        </p:blipFill>
        <p:spPr bwMode="auto">
          <a:xfrm>
            <a:off x="339392" y="3027057"/>
            <a:ext cx="2505443" cy="3416381"/>
          </a:xfrm>
          <a:prstGeom prst="rect">
            <a:avLst/>
          </a:prstGeom>
          <a:noFill/>
          <a:ln w="9525">
            <a:noFill/>
            <a:miter lim="800000"/>
            <a:headEnd/>
            <a:tailEnd/>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6811" y="2866610"/>
            <a:ext cx="4323439" cy="3965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bwMode="auto"/>
        <p:txBody>
          <a:bodyPr wrap="square" lIns="91440" tIns="45720" rIns="91440" bIns="45720" numCol="1" anchorCtr="0" compatLnSpc="1">
            <a:prstTxWarp prst="textNoShape">
              <a:avLst/>
            </a:prstTxWarp>
          </a:bodyPr>
          <a:lstStyle/>
          <a:p>
            <a:pPr algn="ctr" eaLnBrk="1" hangingPunct="1"/>
            <a:r>
              <a:rPr lang="en-PH" b="1" cap="none" dirty="0" smtClean="0"/>
              <a:t>Record of Risk Assessment for a Hazardous Substance </a:t>
            </a:r>
          </a:p>
        </p:txBody>
      </p:sp>
      <p:sp>
        <p:nvSpPr>
          <p:cNvPr id="29698" name="Content Placeholder 2"/>
          <p:cNvSpPr>
            <a:spLocks noGrp="1"/>
          </p:cNvSpPr>
          <p:nvPr>
            <p:ph sz="quarter" idx="1"/>
          </p:nvPr>
        </p:nvSpPr>
        <p:spPr>
          <a:xfrm>
            <a:off x="539750" y="1628774"/>
            <a:ext cx="7467600" cy="4320506"/>
          </a:xfrm>
        </p:spPr>
        <p:txBody>
          <a:bodyPr/>
          <a:lstStyle/>
          <a:p>
            <a:pPr marL="0" indent="0" eaLnBrk="1" hangingPunct="1">
              <a:buNone/>
            </a:pPr>
            <a:r>
              <a:rPr lang="en-PH" b="1" i="1" dirty="0" smtClean="0"/>
              <a:t>Record of Risk Assessment  has the following information .</a:t>
            </a:r>
          </a:p>
          <a:p>
            <a:pPr marL="0" indent="0" eaLnBrk="1" hangingPunct="1">
              <a:buNone/>
            </a:pPr>
            <a:endParaRPr lang="en-PH" b="1" i="1" dirty="0" smtClean="0"/>
          </a:p>
          <a:p>
            <a:pPr eaLnBrk="1" hangingPunct="1">
              <a:buFont typeface="Wingdings" panose="05000000000000000000" pitchFamily="2" charset="2"/>
              <a:buChar char="Ø"/>
            </a:pPr>
            <a:r>
              <a:rPr lang="en-PH" dirty="0" smtClean="0"/>
              <a:t>Name of hazardous substance </a:t>
            </a:r>
          </a:p>
          <a:p>
            <a:pPr eaLnBrk="1" hangingPunct="1">
              <a:buFont typeface="Wingdings" panose="05000000000000000000" pitchFamily="2" charset="2"/>
              <a:buChar char="Ø"/>
            </a:pPr>
            <a:r>
              <a:rPr lang="en-PH" dirty="0" smtClean="0"/>
              <a:t>How and what it is used for </a:t>
            </a:r>
          </a:p>
          <a:p>
            <a:pPr eaLnBrk="1" hangingPunct="1">
              <a:buFont typeface="Wingdings" panose="05000000000000000000" pitchFamily="2" charset="2"/>
              <a:buChar char="Ø"/>
            </a:pPr>
            <a:r>
              <a:rPr lang="en-PH" dirty="0" smtClean="0"/>
              <a:t>Who it is used by </a:t>
            </a:r>
          </a:p>
          <a:p>
            <a:pPr eaLnBrk="1" hangingPunct="1">
              <a:buFont typeface="Wingdings" panose="05000000000000000000" pitchFamily="2" charset="2"/>
              <a:buChar char="Ø"/>
            </a:pPr>
            <a:r>
              <a:rPr lang="en-PH" dirty="0" smtClean="0"/>
              <a:t>Nature of hazard </a:t>
            </a:r>
          </a:p>
          <a:p>
            <a:pPr eaLnBrk="1" hangingPunct="1">
              <a:buFont typeface="Wingdings" panose="05000000000000000000" pitchFamily="2" charset="2"/>
              <a:buChar char="Ø"/>
            </a:pPr>
            <a:r>
              <a:rPr lang="en-PH" dirty="0" smtClean="0"/>
              <a:t>Possible types of exposure</a:t>
            </a:r>
          </a:p>
          <a:p>
            <a:pPr eaLnBrk="1" hangingPunct="1">
              <a:buFont typeface="Wingdings" panose="05000000000000000000" pitchFamily="2" charset="2"/>
              <a:buChar char="Ø"/>
            </a:pPr>
            <a:r>
              <a:rPr lang="en-PH" dirty="0" smtClean="0"/>
              <a:t>Controls , PPE and measures needed </a:t>
            </a:r>
          </a:p>
          <a:p>
            <a:pPr eaLnBrk="1" hangingPunct="1">
              <a:buFont typeface="Wingdings" panose="05000000000000000000" pitchFamily="2" charset="2"/>
              <a:buChar char="Ø"/>
            </a:pPr>
            <a:r>
              <a:rPr lang="en-PH" dirty="0" smtClean="0"/>
              <a:t>Level of risk .</a:t>
            </a:r>
          </a:p>
          <a:p>
            <a:pPr eaLnBrk="1" hangingPunct="1">
              <a:buFont typeface="Wingdings" pitchFamily="2" charset="2"/>
              <a:buNone/>
            </a:pPr>
            <a:endParaRPr lang="en-PH" b="1"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sz="quarter" idx="1"/>
          </p:nvPr>
        </p:nvSpPr>
        <p:spPr/>
        <p:txBody>
          <a:bodyPr/>
          <a:lstStyle/>
          <a:p>
            <a:endParaRPr lang="en-AU"/>
          </a:p>
        </p:txBody>
      </p:sp>
    </p:spTree>
    <p:extLst>
      <p:ext uri="{BB962C8B-B14F-4D97-AF65-F5344CB8AC3E}">
        <p14:creationId xmlns:p14="http://schemas.microsoft.com/office/powerpoint/2010/main" val="4073928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algn="ctr"/>
            <a:r>
              <a:rPr lang="en-AU" b="1" cap="none" dirty="0" smtClean="0"/>
              <a:t>WHS also covers PPE .</a:t>
            </a:r>
          </a:p>
        </p:txBody>
      </p:sp>
      <p:sp>
        <p:nvSpPr>
          <p:cNvPr id="46083" name="Rectangle 3"/>
          <p:cNvSpPr>
            <a:spLocks noGrp="1"/>
          </p:cNvSpPr>
          <p:nvPr>
            <p:ph type="body" idx="4294967295"/>
          </p:nvPr>
        </p:nvSpPr>
        <p:spPr/>
        <p:txBody>
          <a:bodyPr/>
          <a:lstStyle/>
          <a:p>
            <a:pPr marL="0" indent="0">
              <a:lnSpc>
                <a:spcPct val="90000"/>
              </a:lnSpc>
              <a:buNone/>
            </a:pPr>
            <a:r>
              <a:rPr lang="en-AU" b="1" i="1" dirty="0" smtClean="0">
                <a:solidFill>
                  <a:srgbClr val="FF0000"/>
                </a:solidFill>
              </a:rPr>
              <a:t>PPE</a:t>
            </a:r>
            <a:r>
              <a:rPr lang="en-AU" b="1" i="1" dirty="0" smtClean="0"/>
              <a:t> stands for </a:t>
            </a:r>
            <a:r>
              <a:rPr lang="en-AU" b="1" i="1" dirty="0" smtClean="0">
                <a:solidFill>
                  <a:srgbClr val="FF0000"/>
                </a:solidFill>
              </a:rPr>
              <a:t>P</a:t>
            </a:r>
            <a:r>
              <a:rPr lang="en-AU" b="1" i="1" dirty="0" smtClean="0"/>
              <a:t>ersonal </a:t>
            </a:r>
            <a:r>
              <a:rPr lang="en-AU" b="1" i="1" dirty="0" smtClean="0">
                <a:solidFill>
                  <a:srgbClr val="FF0000"/>
                </a:solidFill>
              </a:rPr>
              <a:t>P</a:t>
            </a:r>
            <a:r>
              <a:rPr lang="en-AU" b="1" i="1" dirty="0" smtClean="0"/>
              <a:t>rotection </a:t>
            </a:r>
            <a:r>
              <a:rPr lang="en-AU" b="1" i="1" dirty="0" smtClean="0">
                <a:solidFill>
                  <a:srgbClr val="FF0000"/>
                </a:solidFill>
              </a:rPr>
              <a:t>E</a:t>
            </a:r>
            <a:r>
              <a:rPr lang="en-AU" b="1" i="1" dirty="0" smtClean="0"/>
              <a:t>quipment some of which is listed below .</a:t>
            </a:r>
          </a:p>
          <a:p>
            <a:pPr marL="0" indent="0">
              <a:lnSpc>
                <a:spcPct val="90000"/>
              </a:lnSpc>
              <a:buNone/>
            </a:pPr>
            <a:endParaRPr lang="en-AU" b="1" dirty="0" smtClean="0"/>
          </a:p>
          <a:p>
            <a:pPr>
              <a:lnSpc>
                <a:spcPct val="90000"/>
              </a:lnSpc>
              <a:buFont typeface="Wingdings" panose="05000000000000000000" pitchFamily="2" charset="2"/>
              <a:buChar char="Ø"/>
            </a:pPr>
            <a:r>
              <a:rPr lang="en-AU" dirty="0" smtClean="0"/>
              <a:t>Hand protection – gloves </a:t>
            </a:r>
          </a:p>
          <a:p>
            <a:pPr>
              <a:lnSpc>
                <a:spcPct val="90000"/>
              </a:lnSpc>
              <a:buFont typeface="Wingdings" panose="05000000000000000000" pitchFamily="2" charset="2"/>
              <a:buChar char="Ø"/>
            </a:pPr>
            <a:r>
              <a:rPr lang="en-AU" dirty="0" smtClean="0"/>
              <a:t>Respiratory protection – full face respirator with filters .</a:t>
            </a:r>
          </a:p>
          <a:p>
            <a:pPr>
              <a:lnSpc>
                <a:spcPct val="90000"/>
              </a:lnSpc>
              <a:buFont typeface="Wingdings" panose="05000000000000000000" pitchFamily="2" charset="2"/>
              <a:buChar char="Ø"/>
            </a:pPr>
            <a:r>
              <a:rPr lang="en-AU" dirty="0" smtClean="0"/>
              <a:t>Eye protection – safety goggles / glasses</a:t>
            </a:r>
          </a:p>
          <a:p>
            <a:pPr>
              <a:lnSpc>
                <a:spcPct val="90000"/>
              </a:lnSpc>
              <a:buFont typeface="Wingdings" panose="05000000000000000000" pitchFamily="2" charset="2"/>
              <a:buChar char="Ø"/>
            </a:pPr>
            <a:r>
              <a:rPr lang="en-AU" dirty="0" smtClean="0"/>
              <a:t>Body protection – chemical resistant disposable overalls.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p:cNvSpPr>
          <p:nvPr/>
        </p:nvSpPr>
        <p:spPr bwMode="auto">
          <a:xfrm>
            <a:off x="468313" y="1628775"/>
            <a:ext cx="7467600" cy="4873625"/>
          </a:xfrm>
          <a:prstGeom prst="rect">
            <a:avLst/>
          </a:prstGeom>
          <a:noFill/>
          <a:ln w="9525">
            <a:noFill/>
            <a:miter lim="800000"/>
            <a:headEnd/>
            <a:tailEnd/>
          </a:ln>
        </p:spPr>
        <p:txBody>
          <a:bodyPr/>
          <a:lstStyle/>
          <a:p>
            <a:pPr marL="273050" indent="-273050">
              <a:spcBef>
                <a:spcPts val="600"/>
              </a:spcBef>
              <a:buClr>
                <a:schemeClr val="accent1"/>
              </a:buClr>
              <a:buSzPct val="70000"/>
              <a:buFont typeface="Wingdings" pitchFamily="2" charset="2"/>
              <a:buChar char=""/>
            </a:pPr>
            <a:endParaRPr lang="en-AU" sz="2400" b="0">
              <a:latin typeface="Century Schoolbook" pitchFamily="18" charset="0"/>
            </a:endParaRPr>
          </a:p>
        </p:txBody>
      </p:sp>
      <p:pic>
        <p:nvPicPr>
          <p:cNvPr id="17412" name="Picture 6" descr="large_emplymnt_ch5_pt4_occupational_health_and_safety1"/>
          <p:cNvPicPr>
            <a:picLocks noChangeAspect="1" noChangeArrowheads="1"/>
          </p:cNvPicPr>
          <p:nvPr/>
        </p:nvPicPr>
        <p:blipFill>
          <a:blip r:embed="rId3"/>
          <a:srcRect/>
          <a:stretch>
            <a:fillRect/>
          </a:stretch>
        </p:blipFill>
        <p:spPr bwMode="auto">
          <a:xfrm>
            <a:off x="468313" y="1988816"/>
            <a:ext cx="3878585" cy="3599184"/>
          </a:xfrm>
          <a:prstGeom prst="rect">
            <a:avLst/>
          </a:prstGeom>
          <a:noFill/>
          <a:ln w="9525">
            <a:noFill/>
            <a:miter lim="800000"/>
            <a:headEnd/>
            <a:tailEnd/>
          </a:ln>
        </p:spPr>
      </p:pic>
      <p:pic>
        <p:nvPicPr>
          <p:cNvPr id="17413" name="Picture 8" descr="Workplace-Safety-Who-Needs-Training"/>
          <p:cNvPicPr>
            <a:picLocks noChangeAspect="1" noChangeArrowheads="1"/>
          </p:cNvPicPr>
          <p:nvPr/>
        </p:nvPicPr>
        <p:blipFill>
          <a:blip r:embed="rId4"/>
          <a:srcRect/>
          <a:stretch>
            <a:fillRect/>
          </a:stretch>
        </p:blipFill>
        <p:spPr bwMode="auto">
          <a:xfrm>
            <a:off x="4788024" y="1988816"/>
            <a:ext cx="3610952" cy="3610952"/>
          </a:xfrm>
          <a:prstGeom prst="rect">
            <a:avLst/>
          </a:prstGeom>
          <a:noFill/>
          <a:ln w="9525">
            <a:noFill/>
            <a:miter lim="800000"/>
            <a:headEnd/>
            <a:tailEnd/>
          </a:ln>
        </p:spPr>
      </p:pic>
      <p:pic>
        <p:nvPicPr>
          <p:cNvPr id="17414" name="Picture 10" descr="Image result for whs photos"/>
          <p:cNvPicPr>
            <a:picLocks noChangeAspect="1" noChangeArrowheads="1"/>
          </p:cNvPicPr>
          <p:nvPr/>
        </p:nvPicPr>
        <p:blipFill>
          <a:blip r:embed="rId5"/>
          <a:srcRect/>
          <a:stretch>
            <a:fillRect/>
          </a:stretch>
        </p:blipFill>
        <p:spPr bwMode="auto">
          <a:xfrm>
            <a:off x="1763688" y="260350"/>
            <a:ext cx="5612203" cy="13684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PH" dirty="0" smtClean="0"/>
              <a:t> </a:t>
            </a:r>
            <a:r>
              <a:rPr lang="en-PH" b="1" dirty="0">
                <a:solidFill>
                  <a:srgbClr val="FF0000"/>
                </a:solidFill>
              </a:rPr>
              <a:t>W</a:t>
            </a:r>
            <a:r>
              <a:rPr lang="en-PH" b="1" dirty="0"/>
              <a:t>ork place </a:t>
            </a:r>
            <a:r>
              <a:rPr lang="en-PH" b="1" dirty="0">
                <a:solidFill>
                  <a:srgbClr val="FF0000"/>
                </a:solidFill>
              </a:rPr>
              <a:t>H</a:t>
            </a:r>
            <a:r>
              <a:rPr lang="en-PH" b="1" dirty="0"/>
              <a:t>ealth &amp; </a:t>
            </a:r>
            <a:r>
              <a:rPr lang="en-PH" b="1" dirty="0">
                <a:solidFill>
                  <a:srgbClr val="FF0000"/>
                </a:solidFill>
              </a:rPr>
              <a:t>S</a:t>
            </a:r>
            <a:r>
              <a:rPr lang="en-PH" b="1" dirty="0"/>
              <a:t>afety</a:t>
            </a:r>
          </a:p>
        </p:txBody>
      </p:sp>
      <p:sp>
        <p:nvSpPr>
          <p:cNvPr id="15362" name="Content Placeholder 2"/>
          <p:cNvSpPr>
            <a:spLocks noGrp="1"/>
          </p:cNvSpPr>
          <p:nvPr>
            <p:ph sz="quarter" idx="1"/>
          </p:nvPr>
        </p:nvSpPr>
        <p:spPr>
          <a:xfrm>
            <a:off x="457200" y="1600200"/>
            <a:ext cx="7467600" cy="4873625"/>
          </a:xfrm>
        </p:spPr>
        <p:txBody>
          <a:bodyPr/>
          <a:lstStyle/>
          <a:p>
            <a:pPr marL="0" indent="0" eaLnBrk="1" hangingPunct="1">
              <a:buNone/>
            </a:pPr>
            <a:r>
              <a:rPr lang="en-PH" dirty="0" smtClean="0"/>
              <a:t> </a:t>
            </a:r>
          </a:p>
          <a:p>
            <a:pPr lvl="2" eaLnBrk="1" hangingPunct="1"/>
            <a:endParaRPr lang="en-PH" sz="1800" dirty="0" smtClean="0"/>
          </a:p>
          <a:p>
            <a:pPr lvl="1" eaLnBrk="1" hangingPunct="1">
              <a:buFont typeface="Wingdings 2" pitchFamily="18" charset="2"/>
              <a:buNone/>
            </a:pPr>
            <a:endParaRPr lang="en-PH" dirty="0" smtClean="0"/>
          </a:p>
          <a:p>
            <a:pPr lvl="1" eaLnBrk="1" hangingPunct="1"/>
            <a:endParaRPr lang="en-PH" dirty="0" smtClean="0"/>
          </a:p>
        </p:txBody>
      </p:sp>
      <p:pic>
        <p:nvPicPr>
          <p:cNvPr id="15363" name="Picture 2"/>
          <p:cNvPicPr>
            <a:picLocks noChangeAspect="1" noChangeArrowheads="1"/>
          </p:cNvPicPr>
          <p:nvPr/>
        </p:nvPicPr>
        <p:blipFill>
          <a:blip r:embed="rId3"/>
          <a:srcRect/>
          <a:stretch>
            <a:fillRect/>
          </a:stretch>
        </p:blipFill>
        <p:spPr bwMode="auto">
          <a:xfrm>
            <a:off x="395536" y="1445599"/>
            <a:ext cx="6762750" cy="49323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sz="quarter" idx="1"/>
          </p:nvPr>
        </p:nvSpPr>
        <p:spPr>
          <a:xfrm>
            <a:off x="684337" y="1124744"/>
            <a:ext cx="7560071" cy="5616624"/>
          </a:xfrm>
        </p:spPr>
        <p:txBody>
          <a:bodyPr/>
          <a:lstStyle/>
          <a:p>
            <a:pPr marL="0" indent="0" eaLnBrk="1" hangingPunct="1">
              <a:buNone/>
            </a:pPr>
            <a:r>
              <a:rPr lang="en-AU" b="1" i="1" dirty="0" smtClean="0"/>
              <a:t>    What </a:t>
            </a:r>
            <a:r>
              <a:rPr lang="en-AU" b="1" i="1" dirty="0"/>
              <a:t>does </a:t>
            </a:r>
            <a:r>
              <a:rPr lang="en-AU" b="1" i="1" dirty="0">
                <a:solidFill>
                  <a:srgbClr val="FF0000"/>
                </a:solidFill>
              </a:rPr>
              <a:t>WHS</a:t>
            </a:r>
            <a:r>
              <a:rPr lang="en-AU" b="1" i="1" dirty="0"/>
              <a:t> stand for ?</a:t>
            </a:r>
          </a:p>
          <a:p>
            <a:pPr lvl="1" eaLnBrk="1" hangingPunct="1">
              <a:buFont typeface="Wingdings" panose="05000000000000000000" pitchFamily="2" charset="2"/>
              <a:buChar char="Ø"/>
            </a:pPr>
            <a:r>
              <a:rPr lang="en-AU" dirty="0" smtClean="0">
                <a:solidFill>
                  <a:srgbClr val="FF0000"/>
                </a:solidFill>
              </a:rPr>
              <a:t>W</a:t>
            </a:r>
            <a:r>
              <a:rPr lang="en-AU" dirty="0" smtClean="0"/>
              <a:t>ork </a:t>
            </a:r>
            <a:r>
              <a:rPr lang="en-AU" dirty="0"/>
              <a:t>place </a:t>
            </a:r>
            <a:r>
              <a:rPr lang="en-AU" dirty="0">
                <a:solidFill>
                  <a:srgbClr val="FF0000"/>
                </a:solidFill>
              </a:rPr>
              <a:t>H</a:t>
            </a:r>
            <a:r>
              <a:rPr lang="en-AU" dirty="0"/>
              <a:t>ealth &amp; </a:t>
            </a:r>
            <a:r>
              <a:rPr lang="en-AU" dirty="0" smtClean="0">
                <a:solidFill>
                  <a:srgbClr val="FF0000"/>
                </a:solidFill>
              </a:rPr>
              <a:t>S</a:t>
            </a:r>
            <a:r>
              <a:rPr lang="en-AU" dirty="0" smtClean="0"/>
              <a:t>afety</a:t>
            </a:r>
          </a:p>
          <a:p>
            <a:pPr lvl="1" eaLnBrk="1" hangingPunct="1">
              <a:buFont typeface="Wingdings" panose="05000000000000000000" pitchFamily="2" charset="2"/>
              <a:buChar char="Ø"/>
            </a:pPr>
            <a:endParaRPr lang="en-AU" dirty="0" smtClean="0"/>
          </a:p>
          <a:p>
            <a:pPr marL="0" indent="0" eaLnBrk="1" hangingPunct="1">
              <a:buNone/>
            </a:pPr>
            <a:r>
              <a:rPr lang="en-AU" b="1" i="1" dirty="0" smtClean="0"/>
              <a:t>    Has </a:t>
            </a:r>
            <a:r>
              <a:rPr lang="en-AU" b="1" i="1" dirty="0"/>
              <a:t>it always been WHS </a:t>
            </a:r>
            <a:r>
              <a:rPr lang="en-AU" b="1" i="1" dirty="0" smtClean="0"/>
              <a:t>?</a:t>
            </a:r>
          </a:p>
          <a:p>
            <a:pPr lvl="1" eaLnBrk="1" hangingPunct="1">
              <a:buFont typeface="Wingdings" panose="05000000000000000000" pitchFamily="2" charset="2"/>
              <a:buChar char="Ø"/>
            </a:pPr>
            <a:r>
              <a:rPr lang="en-AU" dirty="0"/>
              <a:t>NO – It used to be known as </a:t>
            </a:r>
            <a:r>
              <a:rPr lang="en-AU" dirty="0">
                <a:solidFill>
                  <a:srgbClr val="FF0000"/>
                </a:solidFill>
              </a:rPr>
              <a:t>OHS</a:t>
            </a:r>
            <a:r>
              <a:rPr lang="en-AU" dirty="0"/>
              <a:t> </a:t>
            </a:r>
            <a:endParaRPr lang="en-AU" dirty="0" smtClean="0"/>
          </a:p>
          <a:p>
            <a:pPr marL="0" indent="0" eaLnBrk="1" hangingPunct="1">
              <a:buNone/>
            </a:pPr>
            <a:r>
              <a:rPr lang="en-AU" dirty="0" smtClean="0"/>
              <a:t>       (</a:t>
            </a:r>
            <a:r>
              <a:rPr lang="en-AU" dirty="0" smtClean="0">
                <a:solidFill>
                  <a:srgbClr val="FF0000"/>
                </a:solidFill>
              </a:rPr>
              <a:t>O</a:t>
            </a:r>
            <a:r>
              <a:rPr lang="en-AU" dirty="0" smtClean="0"/>
              <a:t>ccupational </a:t>
            </a:r>
            <a:r>
              <a:rPr lang="en-AU" dirty="0">
                <a:solidFill>
                  <a:srgbClr val="FF0000"/>
                </a:solidFill>
              </a:rPr>
              <a:t>H</a:t>
            </a:r>
            <a:r>
              <a:rPr lang="en-AU" dirty="0"/>
              <a:t>ealth and </a:t>
            </a:r>
            <a:r>
              <a:rPr lang="en-AU" dirty="0" smtClean="0">
                <a:solidFill>
                  <a:srgbClr val="FF0000"/>
                </a:solidFill>
              </a:rPr>
              <a:t>S</a:t>
            </a:r>
            <a:r>
              <a:rPr lang="en-AU" dirty="0" smtClean="0"/>
              <a:t>afety).</a:t>
            </a:r>
            <a:endParaRPr lang="en-AU" dirty="0"/>
          </a:p>
          <a:p>
            <a:pPr lvl="1" eaLnBrk="1" hangingPunct="1">
              <a:buFont typeface="Wingdings" panose="05000000000000000000" pitchFamily="2" charset="2"/>
              <a:buChar char="Ø"/>
            </a:pPr>
            <a:r>
              <a:rPr lang="en-AU" dirty="0"/>
              <a:t>The change happened as of the 1st of January 2012 </a:t>
            </a:r>
            <a:endParaRPr lang="en-AU" dirty="0" smtClean="0"/>
          </a:p>
          <a:p>
            <a:pPr lvl="1" eaLnBrk="1" hangingPunct="1">
              <a:buFont typeface="Wingdings" panose="05000000000000000000" pitchFamily="2" charset="2"/>
              <a:buChar char="Ø"/>
            </a:pPr>
            <a:endParaRPr lang="en-AU" dirty="0"/>
          </a:p>
          <a:p>
            <a:pPr marL="0" indent="0" eaLnBrk="1" hangingPunct="1">
              <a:buNone/>
            </a:pPr>
            <a:r>
              <a:rPr lang="en-AU" b="1" i="1" dirty="0" smtClean="0"/>
              <a:t>    The </a:t>
            </a:r>
            <a:r>
              <a:rPr lang="en-AU" b="1" i="1" dirty="0"/>
              <a:t>reason for the change </a:t>
            </a:r>
            <a:r>
              <a:rPr lang="en-AU" b="1" i="1" dirty="0" smtClean="0"/>
              <a:t>?</a:t>
            </a:r>
          </a:p>
          <a:p>
            <a:pPr lvl="1" eaLnBrk="1" hangingPunct="1">
              <a:buFont typeface="Wingdings" panose="05000000000000000000" pitchFamily="2" charset="2"/>
              <a:buChar char="Ø"/>
            </a:pPr>
            <a:r>
              <a:rPr lang="en-AU" dirty="0"/>
              <a:t>To have a Nationally Uniform Compliance and Enforcement Policy throughout Australia </a:t>
            </a:r>
            <a:r>
              <a:rPr lang="en-AU" dirty="0" smtClean="0"/>
              <a:t>.</a:t>
            </a:r>
            <a:endParaRPr lang="en-AU" dirty="0"/>
          </a:p>
          <a:p>
            <a:pPr lvl="1" eaLnBrk="1" hangingPunct="1">
              <a:buFont typeface="Wingdings" panose="05000000000000000000" pitchFamily="2" charset="2"/>
              <a:buChar char="Ø"/>
            </a:pPr>
            <a:r>
              <a:rPr lang="en-AU" dirty="0"/>
              <a:t>So every worker is covered and treated the same across Australia </a:t>
            </a:r>
            <a:r>
              <a:rPr lang="en-AU" dirty="0" smtClean="0"/>
              <a:t>.</a:t>
            </a:r>
            <a:endParaRPr lang="en-AU" dirty="0"/>
          </a:p>
          <a:p>
            <a:pPr lvl="1" eaLnBrk="1" hangingPunct="1">
              <a:buFont typeface="Wingdings" panose="05000000000000000000" pitchFamily="2" charset="2"/>
              <a:buChar char="Ø"/>
            </a:pPr>
            <a:r>
              <a:rPr lang="en-AU" dirty="0"/>
              <a:t>To Protect the Health and Safety of all workers </a:t>
            </a:r>
            <a:r>
              <a:rPr lang="en-AU" dirty="0" smtClean="0"/>
              <a:t>.</a:t>
            </a:r>
            <a:endParaRPr lang="en-AU" dirty="0"/>
          </a:p>
        </p:txBody>
      </p:sp>
      <p:sp>
        <p:nvSpPr>
          <p:cNvPr id="3" name="Rectangle 2"/>
          <p:cNvSpPr/>
          <p:nvPr/>
        </p:nvSpPr>
        <p:spPr>
          <a:xfrm>
            <a:off x="251520" y="404664"/>
            <a:ext cx="7992888" cy="553998"/>
          </a:xfrm>
          <a:prstGeom prst="rect">
            <a:avLst/>
          </a:prstGeom>
        </p:spPr>
        <p:txBody>
          <a:bodyPr wrap="square">
            <a:spAutoFit/>
          </a:bodyPr>
          <a:lstStyle/>
          <a:p>
            <a:pPr algn="ctr"/>
            <a:r>
              <a:rPr lang="en-AU" sz="3000" dirty="0" smtClean="0">
                <a:solidFill>
                  <a:schemeClr val="tx2"/>
                </a:solidFill>
                <a:latin typeface="+mn-lt"/>
              </a:rPr>
              <a:t>Work Place Health &amp; Safety</a:t>
            </a:r>
            <a:endParaRPr lang="en-AU" sz="3000" dirty="0">
              <a:solidFill>
                <a:schemeClr val="tx2"/>
              </a:solidFill>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idx="4294967295"/>
          </p:nvPr>
        </p:nvSpPr>
        <p:spPr bwMode="auto">
          <a:xfrm>
            <a:off x="395536" y="260648"/>
            <a:ext cx="7467600" cy="1498178"/>
          </a:xfrm>
          <a:noFill/>
        </p:spPr>
        <p:txBody>
          <a:bodyPr wrap="square" lIns="91440" tIns="45720" rIns="91440" bIns="45720" numCol="1" anchorCtr="0" compatLnSpc="1">
            <a:prstTxWarp prst="textNoShape">
              <a:avLst/>
            </a:prstTxWarp>
            <a:normAutofit fontScale="90000"/>
          </a:bodyPr>
          <a:lstStyle/>
          <a:p>
            <a:pPr algn="ctr"/>
            <a:r>
              <a:rPr lang="en-AU" sz="3300" b="1" cap="none" dirty="0" smtClean="0"/>
              <a:t/>
            </a:r>
            <a:br>
              <a:rPr lang="en-AU" sz="3300" b="1" cap="none" dirty="0" smtClean="0"/>
            </a:br>
            <a:r>
              <a:rPr lang="en-AU" sz="3300" b="1" cap="none" dirty="0"/>
              <a:t/>
            </a:r>
            <a:br>
              <a:rPr lang="en-AU" sz="3300" b="1" cap="none" dirty="0"/>
            </a:br>
            <a:r>
              <a:rPr lang="en-AU" sz="3300" b="1" cap="none" dirty="0" smtClean="0"/>
              <a:t/>
            </a:r>
            <a:br>
              <a:rPr lang="en-AU" sz="3300" b="1" cap="none" dirty="0" smtClean="0"/>
            </a:br>
            <a:r>
              <a:rPr lang="en-AU" sz="3300" b="1" cap="none" dirty="0"/>
              <a:t/>
            </a:r>
            <a:br>
              <a:rPr lang="en-AU" sz="3300" b="1" cap="none" dirty="0"/>
            </a:br>
            <a:r>
              <a:rPr lang="en-AU" sz="3300" b="1" cap="none" dirty="0" smtClean="0"/>
              <a:t>	</a:t>
            </a:r>
            <a:br>
              <a:rPr lang="en-AU" sz="3300" b="1" cap="none" dirty="0" smtClean="0"/>
            </a:br>
            <a:r>
              <a:rPr lang="en-AU" sz="3300" b="1" cap="none" dirty="0" smtClean="0"/>
              <a:t>Work </a:t>
            </a:r>
            <a:r>
              <a:rPr lang="en-AU" sz="3300" b="1" cap="none" dirty="0"/>
              <a:t>place Health &amp; Safety  </a:t>
            </a:r>
            <a:r>
              <a:rPr lang="en-AU" sz="3300" b="1" cap="none" dirty="0" smtClean="0"/>
              <a:t>  Hazardous </a:t>
            </a:r>
            <a:r>
              <a:rPr lang="en-AU" sz="3300" b="1" cap="none" dirty="0"/>
              <a:t>Chemicals</a:t>
            </a:r>
            <a:r>
              <a:rPr lang="en-AU" b="1" cap="none" dirty="0"/>
              <a:t/>
            </a:r>
            <a:br>
              <a:rPr lang="en-AU" b="1" cap="none" dirty="0"/>
            </a:br>
            <a:endParaRPr lang="en-AU" b="1" cap="none" dirty="0" smtClean="0"/>
          </a:p>
        </p:txBody>
      </p:sp>
      <p:sp>
        <p:nvSpPr>
          <p:cNvPr id="48131" name="Rectangle 3"/>
          <p:cNvSpPr>
            <a:spLocks noGrp="1"/>
          </p:cNvSpPr>
          <p:nvPr>
            <p:ph type="body" idx="4294967295"/>
          </p:nvPr>
        </p:nvSpPr>
        <p:spPr>
          <a:xfrm>
            <a:off x="457200" y="1700808"/>
            <a:ext cx="7467600" cy="4773017"/>
          </a:xfrm>
        </p:spPr>
        <p:txBody>
          <a:bodyPr/>
          <a:lstStyle/>
          <a:p>
            <a:pPr marL="0" indent="0">
              <a:buNone/>
            </a:pPr>
            <a:r>
              <a:rPr lang="en-AU" b="1" i="1" dirty="0"/>
              <a:t> </a:t>
            </a:r>
            <a:r>
              <a:rPr lang="en-AU" b="1" i="1" dirty="0" smtClean="0"/>
              <a:t>      Within this module we will be covering </a:t>
            </a:r>
          </a:p>
          <a:p>
            <a:pPr marL="0" indent="0">
              <a:buNone/>
            </a:pPr>
            <a:endParaRPr lang="en-AU" b="1" i="1" dirty="0" smtClean="0"/>
          </a:p>
          <a:p>
            <a:pPr lvl="1">
              <a:buClr>
                <a:srgbClr val="FE8637"/>
              </a:buClr>
              <a:buFont typeface="Wingdings" panose="05000000000000000000" pitchFamily="2" charset="2"/>
              <a:buChar char="Ø"/>
            </a:pPr>
            <a:r>
              <a:rPr lang="en-AU" sz="2400" dirty="0">
                <a:solidFill>
                  <a:prstClr val="black"/>
                </a:solidFill>
              </a:rPr>
              <a:t>Hazardous Substances Register Index </a:t>
            </a:r>
            <a:endParaRPr lang="en-AU" sz="2400" b="1" i="1" dirty="0" smtClean="0"/>
          </a:p>
          <a:p>
            <a:pPr lvl="1">
              <a:buFont typeface="Wingdings" panose="05000000000000000000" pitchFamily="2" charset="2"/>
              <a:buChar char="Ø"/>
            </a:pPr>
            <a:r>
              <a:rPr lang="en-AU" sz="2400" dirty="0" smtClean="0"/>
              <a:t>SDS Folders </a:t>
            </a:r>
          </a:p>
          <a:p>
            <a:pPr lvl="1">
              <a:buFont typeface="Wingdings" panose="05000000000000000000" pitchFamily="2" charset="2"/>
              <a:buChar char="Ø"/>
            </a:pPr>
            <a:r>
              <a:rPr lang="en-AU" sz="2400" dirty="0" smtClean="0"/>
              <a:t>Record of Risk Assessment for a </a:t>
            </a:r>
            <a:r>
              <a:rPr lang="en-AU" sz="2400" dirty="0"/>
              <a:t> </a:t>
            </a:r>
            <a:r>
              <a:rPr lang="en-AU" sz="2400" dirty="0" smtClean="0"/>
              <a:t>        Hazardous Substance </a:t>
            </a:r>
          </a:p>
          <a:p>
            <a:pPr lvl="1">
              <a:buFont typeface="Wingdings" panose="05000000000000000000" pitchFamily="2" charset="2"/>
              <a:buChar char="Ø"/>
            </a:pPr>
            <a:r>
              <a:rPr lang="en-AU" sz="2400" dirty="0" smtClean="0"/>
              <a:t>PPE –Personal Protection Equipment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bwMode="auto"/>
        <p:txBody>
          <a:bodyPr wrap="square" lIns="91440" tIns="45720" rIns="91440" bIns="45720" numCol="1" anchorCtr="0" compatLnSpc="1">
            <a:prstTxWarp prst="textNoShape">
              <a:avLst/>
            </a:prstTxWarp>
            <a:normAutofit/>
          </a:bodyPr>
          <a:lstStyle/>
          <a:p>
            <a:pPr algn="ctr" eaLnBrk="1" hangingPunct="1"/>
            <a:r>
              <a:rPr lang="en-PH" b="1" cap="none" dirty="0" smtClean="0"/>
              <a:t>Hazardous Substance Register</a:t>
            </a:r>
          </a:p>
        </p:txBody>
      </p:sp>
      <p:sp>
        <p:nvSpPr>
          <p:cNvPr id="28674" name="Content Placeholder 2"/>
          <p:cNvSpPr>
            <a:spLocks noGrp="1"/>
          </p:cNvSpPr>
          <p:nvPr>
            <p:ph sz="quarter" idx="1"/>
          </p:nvPr>
        </p:nvSpPr>
        <p:spPr>
          <a:xfrm>
            <a:off x="457200" y="1600200"/>
            <a:ext cx="7467600" cy="4873625"/>
          </a:xfrm>
        </p:spPr>
        <p:txBody>
          <a:bodyPr/>
          <a:lstStyle/>
          <a:p>
            <a:pPr lvl="1" eaLnBrk="1" hangingPunct="1">
              <a:buFont typeface="Wingdings 2" pitchFamily="18" charset="2"/>
              <a:buNone/>
            </a:pPr>
            <a:r>
              <a:rPr lang="en-PH" sz="2400" b="1" i="1" dirty="0" smtClean="0"/>
              <a:t>A Hazardous Substance Register has the following information .</a:t>
            </a:r>
          </a:p>
          <a:p>
            <a:pPr lvl="1" eaLnBrk="1" hangingPunct="1">
              <a:buFont typeface="Wingdings 2" pitchFamily="18" charset="2"/>
              <a:buNone/>
            </a:pPr>
            <a:endParaRPr lang="en-PH" sz="2400" b="1" i="1" dirty="0" smtClean="0"/>
          </a:p>
          <a:p>
            <a:pPr lvl="1" eaLnBrk="1" hangingPunct="1">
              <a:buFont typeface="Wingdings" panose="05000000000000000000" pitchFamily="2" charset="2"/>
              <a:buChar char="Ø"/>
            </a:pPr>
            <a:r>
              <a:rPr lang="en-PH" sz="2400" dirty="0" smtClean="0"/>
              <a:t>Name of the substance </a:t>
            </a:r>
          </a:p>
          <a:p>
            <a:pPr lvl="1" eaLnBrk="1" hangingPunct="1">
              <a:buFont typeface="Wingdings" panose="05000000000000000000" pitchFamily="2" charset="2"/>
              <a:buChar char="Ø"/>
            </a:pPr>
            <a:r>
              <a:rPr lang="en-PH" sz="2400" dirty="0" smtClean="0"/>
              <a:t>The supplier </a:t>
            </a:r>
          </a:p>
          <a:p>
            <a:pPr lvl="1" eaLnBrk="1" hangingPunct="1">
              <a:buFont typeface="Wingdings" panose="05000000000000000000" pitchFamily="2" charset="2"/>
              <a:buChar char="Ø"/>
            </a:pPr>
            <a:r>
              <a:rPr lang="en-PH" sz="2400" dirty="0" smtClean="0"/>
              <a:t>Hazardous Yes ( Y ) or No ( N )</a:t>
            </a:r>
          </a:p>
          <a:p>
            <a:pPr lvl="1" eaLnBrk="1" hangingPunct="1">
              <a:buFont typeface="Wingdings" panose="05000000000000000000" pitchFamily="2" charset="2"/>
              <a:buChar char="Ø"/>
            </a:pPr>
            <a:r>
              <a:rPr lang="en-PH" sz="2400" dirty="0" smtClean="0"/>
              <a:t>SDS  (MSDS) issued date </a:t>
            </a:r>
          </a:p>
          <a:p>
            <a:pPr lvl="1" eaLnBrk="1" hangingPunct="1">
              <a:buFont typeface="Wingdings" panose="05000000000000000000" pitchFamily="2" charset="2"/>
              <a:buChar char="Ø"/>
            </a:pPr>
            <a:r>
              <a:rPr lang="en-PH" sz="2400" dirty="0" smtClean="0"/>
              <a:t>Risk assessment .</a:t>
            </a:r>
          </a:p>
          <a:p>
            <a:pPr lvl="1" eaLnBrk="1" hangingPunct="1">
              <a:buFont typeface="Wingdings" panose="05000000000000000000" pitchFamily="2" charset="2"/>
              <a:buChar char="Ø"/>
            </a:pPr>
            <a:r>
              <a:rPr lang="en-PH" sz="2400" dirty="0" smtClean="0"/>
              <a:t>It is found at the front of your SDS Folder</a:t>
            </a:r>
          </a:p>
          <a:p>
            <a:pPr lvl="1" eaLnBrk="1" hangingPunct="1">
              <a:buFont typeface="Wingdings 2" pitchFamily="18" charset="2"/>
              <a:buNone/>
            </a:pPr>
            <a:endParaRPr lang="en-PH" sz="3000" b="1" dirty="0" smtClean="0"/>
          </a:p>
          <a:p>
            <a:pPr lvl="1" eaLnBrk="1" hangingPunct="1">
              <a:buFont typeface="Wingdings 2" pitchFamily="18" charset="2"/>
              <a:buNone/>
            </a:pPr>
            <a:endParaRPr lang="en-PH" sz="3000" b="1" dirty="0" smtClean="0"/>
          </a:p>
          <a:p>
            <a:pPr lvl="1" eaLnBrk="1" hangingPunct="1">
              <a:buFont typeface="Wingdings 2" pitchFamily="18" charset="2"/>
              <a:buNone/>
            </a:pPr>
            <a:r>
              <a:rPr lang="en-PH" sz="3000" b="1" dirty="0" smtClean="0"/>
              <a:t> </a:t>
            </a:r>
          </a:p>
          <a:p>
            <a:pPr lvl="1" eaLnBrk="1" hangingPunct="1">
              <a:buFont typeface="Wingdings 2" pitchFamily="18" charset="2"/>
              <a:buNone/>
            </a:pPr>
            <a:endParaRPr lang="en-PH" sz="3000" b="1"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bwMode="auto">
          <a:xfrm>
            <a:off x="457200" y="274638"/>
            <a:ext cx="7467600" cy="634082"/>
          </a:xfrm>
        </p:spPr>
        <p:txBody>
          <a:bodyPr wrap="square" lIns="91440" tIns="45720" rIns="91440" bIns="45720" numCol="1" anchorCtr="0" compatLnSpc="1">
            <a:prstTxWarp prst="textNoShape">
              <a:avLst/>
            </a:prstTxWarp>
          </a:bodyPr>
          <a:lstStyle/>
          <a:p>
            <a:pPr algn="ctr" eaLnBrk="1" hangingPunct="1"/>
            <a:r>
              <a:rPr lang="en-PH" b="1" cap="none" dirty="0" smtClean="0"/>
              <a:t>Safety Data Sheets (MSDS)</a:t>
            </a:r>
          </a:p>
        </p:txBody>
      </p:sp>
      <p:sp>
        <p:nvSpPr>
          <p:cNvPr id="22530" name="Content Placeholder 2"/>
          <p:cNvSpPr>
            <a:spLocks noGrp="1"/>
          </p:cNvSpPr>
          <p:nvPr>
            <p:ph sz="quarter" idx="1"/>
          </p:nvPr>
        </p:nvSpPr>
        <p:spPr>
          <a:xfrm>
            <a:off x="467544" y="980728"/>
            <a:ext cx="7632080" cy="5616624"/>
          </a:xfrm>
        </p:spPr>
        <p:txBody>
          <a:bodyPr/>
          <a:lstStyle/>
          <a:p>
            <a:pPr marL="0" indent="0" eaLnBrk="1" hangingPunct="1">
              <a:buNone/>
            </a:pPr>
            <a:r>
              <a:rPr lang="en-PH" sz="3000" dirty="0" smtClean="0"/>
              <a:t> </a:t>
            </a:r>
            <a:r>
              <a:rPr lang="en-PH" b="1" i="1" dirty="0" smtClean="0"/>
              <a:t>What is a </a:t>
            </a:r>
            <a:r>
              <a:rPr lang="en-PH" b="1" i="1" dirty="0" smtClean="0">
                <a:solidFill>
                  <a:srgbClr val="FF0000"/>
                </a:solidFill>
              </a:rPr>
              <a:t>SDS</a:t>
            </a:r>
            <a:r>
              <a:rPr lang="en-PH" b="1" i="1" dirty="0" smtClean="0"/>
              <a:t> (</a:t>
            </a:r>
            <a:r>
              <a:rPr lang="en-PH" b="1" i="1" dirty="0" smtClean="0">
                <a:solidFill>
                  <a:srgbClr val="FF0000"/>
                </a:solidFill>
              </a:rPr>
              <a:t>MSDS</a:t>
            </a:r>
            <a:r>
              <a:rPr lang="en-PH" b="1" i="1" dirty="0" smtClean="0"/>
              <a:t>)</a:t>
            </a:r>
            <a:endParaRPr lang="en-PH" sz="3000" i="1" dirty="0" smtClean="0"/>
          </a:p>
          <a:p>
            <a:pPr lvl="1" eaLnBrk="1" hangingPunct="1">
              <a:buFont typeface="Wingdings" panose="05000000000000000000" pitchFamily="2" charset="2"/>
              <a:buChar char="Ø"/>
            </a:pPr>
            <a:r>
              <a:rPr lang="en-PH" dirty="0" smtClean="0">
                <a:solidFill>
                  <a:srgbClr val="FF0000"/>
                </a:solidFill>
              </a:rPr>
              <a:t>SDS</a:t>
            </a:r>
            <a:r>
              <a:rPr lang="en-PH" dirty="0" smtClean="0"/>
              <a:t> (MSDS) stands for </a:t>
            </a:r>
            <a:r>
              <a:rPr lang="en-PH" dirty="0" smtClean="0">
                <a:solidFill>
                  <a:srgbClr val="FF0000"/>
                </a:solidFill>
              </a:rPr>
              <a:t>S</a:t>
            </a:r>
            <a:r>
              <a:rPr lang="en-PH" dirty="0" smtClean="0"/>
              <a:t>afety </a:t>
            </a:r>
            <a:r>
              <a:rPr lang="en-PH" dirty="0" smtClean="0">
                <a:solidFill>
                  <a:srgbClr val="FF0000"/>
                </a:solidFill>
              </a:rPr>
              <a:t>D</a:t>
            </a:r>
            <a:r>
              <a:rPr lang="en-PH" dirty="0" smtClean="0"/>
              <a:t>ata </a:t>
            </a:r>
            <a:r>
              <a:rPr lang="en-PH" dirty="0" smtClean="0">
                <a:solidFill>
                  <a:srgbClr val="FF0000"/>
                </a:solidFill>
              </a:rPr>
              <a:t>S</a:t>
            </a:r>
            <a:r>
              <a:rPr lang="en-PH" dirty="0" smtClean="0"/>
              <a:t>heets </a:t>
            </a:r>
            <a:r>
              <a:rPr lang="en-PH" dirty="0"/>
              <a:t> </a:t>
            </a:r>
            <a:r>
              <a:rPr lang="en-PH" dirty="0" smtClean="0"/>
              <a:t>(</a:t>
            </a:r>
            <a:r>
              <a:rPr lang="en-PH" dirty="0" smtClean="0">
                <a:solidFill>
                  <a:srgbClr val="FF0000"/>
                </a:solidFill>
              </a:rPr>
              <a:t>MSDS</a:t>
            </a:r>
            <a:r>
              <a:rPr lang="en-PH" dirty="0" smtClean="0"/>
              <a:t>) is </a:t>
            </a:r>
            <a:r>
              <a:rPr lang="en-PH" dirty="0" smtClean="0">
                <a:solidFill>
                  <a:srgbClr val="FF0000"/>
                </a:solidFill>
              </a:rPr>
              <a:t>M</a:t>
            </a:r>
            <a:r>
              <a:rPr lang="en-PH" dirty="0" smtClean="0"/>
              <a:t>aterial </a:t>
            </a:r>
            <a:r>
              <a:rPr lang="en-PH" dirty="0" smtClean="0">
                <a:solidFill>
                  <a:srgbClr val="FF0000"/>
                </a:solidFill>
              </a:rPr>
              <a:t>S</a:t>
            </a:r>
            <a:r>
              <a:rPr lang="en-PH" dirty="0" smtClean="0"/>
              <a:t>afety </a:t>
            </a:r>
            <a:r>
              <a:rPr lang="en-PH" dirty="0" smtClean="0">
                <a:solidFill>
                  <a:srgbClr val="FF0000"/>
                </a:solidFill>
              </a:rPr>
              <a:t>D</a:t>
            </a:r>
            <a:r>
              <a:rPr lang="en-PH" dirty="0" smtClean="0"/>
              <a:t>ata </a:t>
            </a:r>
            <a:r>
              <a:rPr lang="en-PH" dirty="0" smtClean="0">
                <a:solidFill>
                  <a:srgbClr val="FF0000"/>
                </a:solidFill>
              </a:rPr>
              <a:t>S</a:t>
            </a:r>
            <a:r>
              <a:rPr lang="en-PH" dirty="0" smtClean="0"/>
              <a:t>heets .</a:t>
            </a:r>
          </a:p>
          <a:p>
            <a:pPr lvl="1" eaLnBrk="1" hangingPunct="1">
              <a:buFont typeface="Wingdings" panose="05000000000000000000" pitchFamily="2" charset="2"/>
              <a:buChar char="Ø"/>
            </a:pPr>
            <a:r>
              <a:rPr lang="en-PH" dirty="0" smtClean="0"/>
              <a:t>MSDS is being replaced with SDS but there is no real major change to the sheets or there information.</a:t>
            </a:r>
          </a:p>
          <a:p>
            <a:pPr lvl="1" eaLnBrk="1" hangingPunct="1">
              <a:buFont typeface="Wingdings" panose="05000000000000000000" pitchFamily="2" charset="2"/>
              <a:buChar char="Ø"/>
            </a:pPr>
            <a:r>
              <a:rPr lang="en-PH" dirty="0"/>
              <a:t>Safety Data Sheet </a:t>
            </a:r>
            <a:r>
              <a:rPr lang="en-PH" dirty="0" smtClean="0"/>
              <a:t>is </a:t>
            </a:r>
            <a:r>
              <a:rPr lang="en-PH" dirty="0"/>
              <a:t>a document that </a:t>
            </a:r>
            <a:r>
              <a:rPr lang="en-PH" dirty="0" smtClean="0"/>
              <a:t>provides information </a:t>
            </a:r>
            <a:r>
              <a:rPr lang="en-PH" dirty="0"/>
              <a:t>on the hazardous chemicals and how they affect health and safety in the workplace .</a:t>
            </a:r>
          </a:p>
          <a:p>
            <a:pPr lvl="1" eaLnBrk="1" hangingPunct="1">
              <a:buFont typeface="Wingdings" panose="05000000000000000000" pitchFamily="2" charset="2"/>
              <a:buChar char="Ø"/>
            </a:pPr>
            <a:r>
              <a:rPr lang="en-PH" dirty="0" smtClean="0"/>
              <a:t>SDS </a:t>
            </a:r>
            <a:r>
              <a:rPr lang="en-PH" dirty="0"/>
              <a:t>includes information on :</a:t>
            </a:r>
          </a:p>
          <a:p>
            <a:pPr lvl="2" eaLnBrk="1" hangingPunct="1">
              <a:buFont typeface="Wingdings" panose="05000000000000000000" pitchFamily="2" charset="2"/>
              <a:buChar char="Ø"/>
            </a:pPr>
            <a:r>
              <a:rPr lang="en-PH" sz="2100" dirty="0"/>
              <a:t>The identity of the chemical </a:t>
            </a:r>
          </a:p>
          <a:p>
            <a:pPr lvl="2" eaLnBrk="1" hangingPunct="1">
              <a:buFont typeface="Wingdings" panose="05000000000000000000" pitchFamily="2" charset="2"/>
              <a:buChar char="Ø"/>
            </a:pPr>
            <a:r>
              <a:rPr lang="en-PH" sz="2100" dirty="0"/>
              <a:t>Health and physicochemical hazards </a:t>
            </a:r>
          </a:p>
          <a:p>
            <a:pPr lvl="2" eaLnBrk="1" hangingPunct="1">
              <a:buFont typeface="Wingdings" panose="05000000000000000000" pitchFamily="2" charset="2"/>
              <a:buChar char="Ø"/>
            </a:pPr>
            <a:r>
              <a:rPr lang="en-PH" sz="2100" dirty="0"/>
              <a:t>Safe handling and storage procedures </a:t>
            </a:r>
          </a:p>
          <a:p>
            <a:pPr lvl="2" eaLnBrk="1" hangingPunct="1">
              <a:buFont typeface="Wingdings" panose="05000000000000000000" pitchFamily="2" charset="2"/>
              <a:buChar char="Ø"/>
            </a:pPr>
            <a:r>
              <a:rPr lang="en-PH" sz="2100" dirty="0"/>
              <a:t>Emergency procedures and </a:t>
            </a:r>
          </a:p>
          <a:p>
            <a:pPr lvl="2" eaLnBrk="1" hangingPunct="1">
              <a:buFont typeface="Wingdings" panose="05000000000000000000" pitchFamily="2" charset="2"/>
              <a:buChar char="Ø"/>
            </a:pPr>
            <a:r>
              <a:rPr lang="en-PH" sz="2100" dirty="0"/>
              <a:t>Disposal considerations .</a:t>
            </a:r>
          </a:p>
          <a:p>
            <a:pPr lvl="1" eaLnBrk="1" hangingPunct="1">
              <a:buFont typeface="Wingdings 2" pitchFamily="18" charset="2"/>
              <a:buNone/>
            </a:pPr>
            <a:endParaRPr lang="en-PH" sz="30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bwMode="auto">
          <a:xfrm>
            <a:off x="457200" y="274638"/>
            <a:ext cx="7467600" cy="562074"/>
          </a:xfrm>
          <a:noFill/>
        </p:spPr>
        <p:txBody>
          <a:bodyPr wrap="square" lIns="91440" tIns="45720" rIns="91440" bIns="45720" numCol="1" anchorCtr="0" compatLnSpc="1">
            <a:prstTxWarp prst="textNoShape">
              <a:avLst/>
            </a:prstTxWarp>
          </a:bodyPr>
          <a:lstStyle/>
          <a:p>
            <a:pPr algn="ctr"/>
            <a:r>
              <a:rPr lang="en-AU" b="1" cap="none" dirty="0" smtClean="0"/>
              <a:t>This is an SDS for E1 </a:t>
            </a:r>
          </a:p>
        </p:txBody>
      </p:sp>
      <p:pic>
        <p:nvPicPr>
          <p:cNvPr id="36868" name="Picture 4"/>
          <p:cNvPicPr>
            <a:picLocks noGrp="1" noChangeAspect="1" noChangeArrowheads="1"/>
          </p:cNvPicPr>
          <p:nvPr>
            <p:ph type="body" idx="4294967295"/>
          </p:nvPr>
        </p:nvPicPr>
        <p:blipFill>
          <a:blip r:embed="rId3"/>
          <a:srcRect/>
          <a:stretch>
            <a:fillRect/>
          </a:stretch>
        </p:blipFill>
        <p:spPr>
          <a:xfrm>
            <a:off x="4171950" y="4024313"/>
            <a:ext cx="38100" cy="25400"/>
          </a:xfrm>
          <a:noFill/>
        </p:spPr>
      </p:pic>
      <p:pic>
        <p:nvPicPr>
          <p:cNvPr id="36869" name="Picture 5"/>
          <p:cNvPicPr>
            <a:picLocks noChangeAspect="1" noChangeArrowheads="1"/>
          </p:cNvPicPr>
          <p:nvPr/>
        </p:nvPicPr>
        <p:blipFill>
          <a:blip r:embed="rId3"/>
          <a:srcRect/>
          <a:stretch>
            <a:fillRect/>
          </a:stretch>
        </p:blipFill>
        <p:spPr bwMode="auto">
          <a:xfrm>
            <a:off x="4552950" y="3419475"/>
            <a:ext cx="38100" cy="25400"/>
          </a:xfrm>
          <a:prstGeom prst="rect">
            <a:avLst/>
          </a:prstGeom>
          <a:noFill/>
          <a:ln w="9525">
            <a:noFill/>
            <a:miter lim="800000"/>
            <a:headEnd/>
            <a:tailEnd/>
          </a:ln>
          <a:effectLst/>
        </p:spPr>
      </p:pic>
      <p:pic>
        <p:nvPicPr>
          <p:cNvPr id="36870" name="Picture 6"/>
          <p:cNvPicPr>
            <a:picLocks noChangeAspect="1" noChangeArrowheads="1"/>
          </p:cNvPicPr>
          <p:nvPr/>
        </p:nvPicPr>
        <p:blipFill>
          <a:blip r:embed="rId3"/>
          <a:srcRect/>
          <a:stretch>
            <a:fillRect/>
          </a:stretch>
        </p:blipFill>
        <p:spPr bwMode="auto">
          <a:xfrm>
            <a:off x="4768850" y="3635375"/>
            <a:ext cx="38100" cy="25400"/>
          </a:xfrm>
          <a:prstGeom prst="rect">
            <a:avLst/>
          </a:prstGeom>
          <a:noFill/>
          <a:ln w="9525">
            <a:noFill/>
            <a:miter lim="800000"/>
            <a:headEnd/>
            <a:tailEnd/>
          </a:ln>
          <a:effectLst/>
        </p:spPr>
      </p:pic>
      <p:pic>
        <p:nvPicPr>
          <p:cNvPr id="36871" name="Picture 7"/>
          <p:cNvPicPr>
            <a:picLocks noChangeAspect="1" noChangeArrowheads="1"/>
          </p:cNvPicPr>
          <p:nvPr/>
        </p:nvPicPr>
        <p:blipFill>
          <a:blip r:embed="rId3"/>
          <a:srcRect/>
          <a:stretch>
            <a:fillRect/>
          </a:stretch>
        </p:blipFill>
        <p:spPr bwMode="auto">
          <a:xfrm>
            <a:off x="4984750" y="3851275"/>
            <a:ext cx="38100" cy="25400"/>
          </a:xfrm>
          <a:prstGeom prst="rect">
            <a:avLst/>
          </a:prstGeom>
          <a:noFill/>
          <a:ln w="9525">
            <a:noFill/>
            <a:miter lim="800000"/>
            <a:headEnd/>
            <a:tailEnd/>
          </a:ln>
          <a:effectLst/>
        </p:spPr>
      </p:pic>
      <p:pic>
        <p:nvPicPr>
          <p:cNvPr id="36872" name="Picture 8"/>
          <p:cNvPicPr>
            <a:picLocks noChangeAspect="1" noChangeArrowheads="1"/>
          </p:cNvPicPr>
          <p:nvPr/>
        </p:nvPicPr>
        <p:blipFill>
          <a:blip r:embed="rId4"/>
          <a:srcRect/>
          <a:stretch>
            <a:fillRect/>
          </a:stretch>
        </p:blipFill>
        <p:spPr bwMode="auto">
          <a:xfrm>
            <a:off x="2195736" y="912812"/>
            <a:ext cx="3481388" cy="544512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bwMode="auto"/>
        <p:txBody>
          <a:bodyPr wrap="square" lIns="91440" tIns="45720" rIns="91440" bIns="45720" numCol="1" anchorCtr="0" compatLnSpc="1">
            <a:prstTxWarp prst="textNoShape">
              <a:avLst/>
            </a:prstTxWarp>
          </a:bodyPr>
          <a:lstStyle/>
          <a:p>
            <a:pPr algn="ctr" eaLnBrk="1" hangingPunct="1"/>
            <a:r>
              <a:rPr lang="en-PH" b="1" cap="none" dirty="0" smtClean="0"/>
              <a:t>SDS (Safety Data Sheet) Folders </a:t>
            </a:r>
          </a:p>
        </p:txBody>
      </p:sp>
      <p:sp>
        <p:nvSpPr>
          <p:cNvPr id="26626" name="Content Placeholder 2"/>
          <p:cNvSpPr>
            <a:spLocks noGrp="1"/>
          </p:cNvSpPr>
          <p:nvPr>
            <p:ph sz="quarter" idx="1"/>
          </p:nvPr>
        </p:nvSpPr>
        <p:spPr>
          <a:xfrm>
            <a:off x="468313" y="1628775"/>
            <a:ext cx="7467600" cy="4873625"/>
          </a:xfrm>
        </p:spPr>
        <p:txBody>
          <a:bodyPr/>
          <a:lstStyle/>
          <a:p>
            <a:pPr eaLnBrk="1" hangingPunct="1">
              <a:buFont typeface="Wingdings" panose="05000000000000000000" pitchFamily="2" charset="2"/>
              <a:buChar char="Ø"/>
            </a:pPr>
            <a:r>
              <a:rPr lang="en-PH" dirty="0" smtClean="0"/>
              <a:t>These folders must be kept in the following areas </a:t>
            </a:r>
          </a:p>
          <a:p>
            <a:pPr eaLnBrk="1" hangingPunct="1">
              <a:buFont typeface="Wingdings" panose="05000000000000000000" pitchFamily="2" charset="2"/>
              <a:buChar char="Ø"/>
            </a:pPr>
            <a:r>
              <a:rPr lang="en-PH" dirty="0" smtClean="0"/>
              <a:t>Drivers cabin of all vans . These folders will have all the SDS in them as well as the Hazardous Substances Register which list all the hazardous and non-hazardous chemical’s .</a:t>
            </a:r>
          </a:p>
          <a:p>
            <a:pPr eaLnBrk="1" hangingPunct="1">
              <a:buFont typeface="Wingdings" panose="05000000000000000000" pitchFamily="2" charset="2"/>
              <a:buChar char="Ø"/>
            </a:pPr>
            <a:r>
              <a:rPr lang="en-PH" dirty="0" smtClean="0"/>
              <a:t>Depot’s, storage sheds and home storage areas must also have folders . These folders will also have SDS / MSDS , Hazardous Substances Register and </a:t>
            </a:r>
            <a:r>
              <a:rPr lang="en-PH" i="1" dirty="0" smtClean="0">
                <a:solidFill>
                  <a:schemeClr val="accent2">
                    <a:lumMod val="50000"/>
                  </a:schemeClr>
                </a:solidFill>
              </a:rPr>
              <a:t>will also have Record of Risk Assessment for a Hazardous Substance </a:t>
            </a:r>
            <a:r>
              <a:rPr lang="en-PH" dirty="0" smtClean="0"/>
              <a:t>.</a:t>
            </a:r>
          </a:p>
          <a:p>
            <a:pPr eaLnBrk="1" hangingPunct="1">
              <a:buFont typeface="Wingdings" panose="05000000000000000000" pitchFamily="2" charset="2"/>
              <a:buChar char="Ø"/>
            </a:pPr>
            <a:r>
              <a:rPr lang="en-PH" dirty="0" smtClean="0"/>
              <a:t>SDS / MSDS have a life of 5 years from date of issued .</a:t>
            </a:r>
          </a:p>
          <a:p>
            <a:pPr eaLnBrk="1" hangingPunct="1"/>
            <a:endParaRPr lang="en-PH" dirty="0" smtClean="0"/>
          </a:p>
          <a:p>
            <a:pPr eaLnBrk="1" hangingPunct="1"/>
            <a:endParaRPr lang="en-PH"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1740</TotalTime>
  <Words>634</Words>
  <Application>Microsoft Office PowerPoint</Application>
  <PresentationFormat>On-screen Show (4:3)</PresentationFormat>
  <Paragraphs>85</Paragraphs>
  <Slides>13</Slides>
  <Notes>8</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Oriel</vt:lpstr>
      <vt:lpstr>Work place Health &amp; Safety</vt:lpstr>
      <vt:lpstr>PowerPoint Presentation</vt:lpstr>
      <vt:lpstr> Work place Health &amp; Safety</vt:lpstr>
      <vt:lpstr>PowerPoint Presentation</vt:lpstr>
      <vt:lpstr>      Work place Health &amp; Safety    Hazardous Chemicals </vt:lpstr>
      <vt:lpstr>Hazardous Substance Register</vt:lpstr>
      <vt:lpstr>Safety Data Sheets (MSDS)</vt:lpstr>
      <vt:lpstr>This is an SDS for E1 </vt:lpstr>
      <vt:lpstr>SDS (Safety Data Sheet) Folders </vt:lpstr>
      <vt:lpstr> </vt:lpstr>
      <vt:lpstr>Record of Risk Assessment for a Hazardous Substance </vt:lpstr>
      <vt:lpstr>PowerPoint Presentation</vt:lpstr>
      <vt:lpstr>WHS also covers PPE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Carpet and Fibre Types</dc:title>
  <dc:creator>Grant</dc:creator>
  <cp:lastModifiedBy>Michael Handa</cp:lastModifiedBy>
  <cp:revision>91</cp:revision>
  <cp:lastPrinted>2015-08-12T09:02:29Z</cp:lastPrinted>
  <dcterms:created xsi:type="dcterms:W3CDTF">2013-01-05T03:22:19Z</dcterms:created>
  <dcterms:modified xsi:type="dcterms:W3CDTF">2015-08-13T02:16:47Z</dcterms:modified>
</cp:coreProperties>
</file>